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8"/>
  </p:notesMasterIdLst>
  <p:handoutMasterIdLst>
    <p:handoutMasterId r:id="rId29"/>
  </p:handoutMasterIdLst>
  <p:sldIdLst>
    <p:sldId id="281" r:id="rId5"/>
    <p:sldId id="284" r:id="rId6"/>
    <p:sldId id="273" r:id="rId7"/>
    <p:sldId id="279" r:id="rId8"/>
    <p:sldId id="293" r:id="rId9"/>
    <p:sldId id="295" r:id="rId10"/>
    <p:sldId id="296" r:id="rId11"/>
    <p:sldId id="299" r:id="rId12"/>
    <p:sldId id="294" r:id="rId13"/>
    <p:sldId id="297" r:id="rId14"/>
    <p:sldId id="298" r:id="rId15"/>
    <p:sldId id="300" r:id="rId16"/>
    <p:sldId id="301" r:id="rId17"/>
    <p:sldId id="302" r:id="rId18"/>
    <p:sldId id="303" r:id="rId19"/>
    <p:sldId id="304" r:id="rId20"/>
    <p:sldId id="305" r:id="rId21"/>
    <p:sldId id="306" r:id="rId22"/>
    <p:sldId id="308" r:id="rId23"/>
    <p:sldId id="309" r:id="rId24"/>
    <p:sldId id="310" r:id="rId25"/>
    <p:sldId id="311" r:id="rId26"/>
    <p:sldId id="282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E9639D4-E3E2-4D34-9284-5A2195B3D0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879" autoAdjust="0"/>
  </p:normalViewPr>
  <p:slideViewPr>
    <p:cSldViewPr snapToGrid="0">
      <p:cViewPr varScale="1">
        <p:scale>
          <a:sx n="79" d="100"/>
          <a:sy n="79" d="100"/>
        </p:scale>
        <p:origin x="850" y="72"/>
      </p:cViewPr>
      <p:guideLst/>
    </p:cSldViewPr>
  </p:slideViewPr>
  <p:outlineViewPr>
    <p:cViewPr>
      <p:scale>
        <a:sx n="33" d="100"/>
        <a:sy n="33" d="100"/>
      </p:scale>
      <p:origin x="0" y="-403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6/16/2025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4FE048-FAD0-D943-9A17-3C4CB7633182}" type="datetimeFigureOut">
              <a:rPr lang="en-US" smtClean="0"/>
              <a:t>6/16/2025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247812-3409-784D-BAE7-ABE53735D5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030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23A35-1FA6-84F9-C9C9-8EFD760A5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7CDB01-A300-500A-E9FF-5021D5B216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B90371-6E13-9BA6-3274-E7DFC0AA83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DD689E-823E-FB48-22C9-BEE63C553E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2940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5B705F-052F-0B3B-4CA6-54C7541DF3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502FCB1-DFA1-582F-D3F4-9450AAC9F8A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BA7130A-7589-80B4-93EE-7811B07FB9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7420F2-F1CB-2162-7FC7-EA5D352C34F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6316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2BC990-8A58-EED8-4388-8D29D78DE9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827C348-2EF7-CB46-593F-67A63B177AA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D0343DC-7583-4195-8AA6-01C2DA350C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C94F1F-16FE-E377-B9BD-93145712D3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4225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8DC9CE-D937-2FA5-9D9B-958BF7E888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68123E4-A994-57A4-9C79-424D22D61D1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732C144-3872-B76E-F0B0-EBA6A7C57E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D61C6F-064C-97CA-E67E-2B5949DFFA4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8889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251EC3-9BEB-97E6-99EF-A16E1A6185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D0635D4-DC8D-988F-6407-40A0C8122DD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081A02-905A-E025-67FB-15BD9DCFD6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E604F1-8689-F76A-1476-3C56E66959E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3304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B75C89-F343-E157-6433-36AAC46C92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5489ACA-8439-18CF-248B-94811F0078D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681163D-F959-5F07-C3C2-CE5369E4F3B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C649C5-9917-9568-19AC-60D20649743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5950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8958D9-F728-6574-786E-BA19151095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A609D85-5045-5BA7-7740-4BE7E6134AB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642990D-EB1F-CC3C-C774-AD341FFA8F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E3A2E5-97B6-B2DD-1833-771708AB17D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27785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28473E-CC0D-0224-7685-065F11AB6F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65266FC-313A-3EC7-C7F8-1D3CAF9DF1F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5439459-369B-41AC-05FC-DE59850B0A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B2A14B-5677-667D-9945-2012E8CCA66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40088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D74148-C863-58AA-06A4-C76700C570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5312646-6EB1-185F-C9EA-12F97C5338E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5A2C982-ACFF-411B-EC9E-EDB0AB04E13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DB8940-40E8-7851-FF18-112172D0517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33142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1A0D7B-9368-D3B4-4351-6A88538244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C7DB6F0-9E5B-EAC9-0D87-52FC7DB53CF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BD5D31E-E68A-AE90-B615-491161C26B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FFB48B-9F0E-B8DD-755C-9C121C757F4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24942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519BAA-4BD1-30E2-5401-C21C480DE3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7BAD725-683A-FCC5-67FE-9BD10FD7336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E1BA870-07FD-5828-ADB9-F889019F393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11A230-60BA-D92C-F215-C2DAABDB88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0156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43173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30872A-1971-5598-2004-3E65347D2C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6DFDD3F-EE34-FF8F-AD27-A4A76EA9BE2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0E1ADB9-6A21-4665-325D-5E94D8A28F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2A36D8-0A13-9320-3A3E-D7D7DAE8A5D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58985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CE91E4-5F5C-C9F8-D82D-7807329033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6B78B6D-A884-B18A-AA82-0162F3C1C22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C914CE5-431C-02B1-5B91-8A51DB02A0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501595-92B1-3FDC-550B-015958F3C52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5911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79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C0AB31-7EF9-4F9F-A856-062807BA8D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7C2BC39-FB9F-9123-3696-879AD1CCE2C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A203D76-F8DE-E9B3-7D44-AC35BE8EBF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9296AE-D658-58F8-9096-584F1604266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2384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CC6AC0-1C34-E2C1-C03A-985C1B2C7C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31BF93A-21BA-C32C-D212-AED1514FE52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94350B2-BF86-A762-B222-B5068945ED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5EA7B7-A08E-EBB5-2618-4E3028E6C7C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7838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E6268B-D790-0B11-BA13-117E94C620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3A1243B-3EF0-CA16-6020-A9F9F3724BB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CF9BF88-12D7-4F92-1E44-FC650BE4B4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818321-31BF-2600-CC92-08138AC8DC8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1189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05BE48-2FD5-F462-4911-B33E1C04B0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F16E780-2CEB-D336-64C1-2DE147CC1F8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1026613-2295-0450-D631-C70F669EBC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220B86-DA56-D4CE-8B8F-2B577018A78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0471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BA683A-6C46-64E6-141F-6AFAEEBEB8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100C2A4-229C-B61D-EBA8-D8729F9C597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E254C5A-DCB0-D8C4-FBA0-B1B5705234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A60F5E-ED07-2855-E87C-9D29A8083BE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0784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7A8FA6-2009-64C9-B6DB-F4E880A51A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E4F19D4-039D-8347-3B67-DD3ABEABB45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9DAB616-F373-0984-CE84-C48C33308A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C107A8-A691-4DFA-4B4C-F7854303D76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3763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A7F58C7-D277-8F14-F024-4B41D20D05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10">
            <a:extLst>
              <a:ext uri="{FF2B5EF4-FFF2-40B4-BE49-F238E27FC236}">
                <a16:creationId xmlns:a16="http://schemas.microsoft.com/office/drawing/2014/main" id="{A524C1E0-92FE-D7D2-83A7-46D29A83887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27E0367-8E38-8905-DC9A-D0C376A591A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19464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3D847DE-29F2-8ABB-1718-34BED4F37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6/16/2025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13186" y="2107800"/>
            <a:ext cx="10965628" cy="392019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6/16/2025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6EE6F3F-63EB-5C0E-2307-3B7CBBA1C37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437" y="400485"/>
            <a:ext cx="9467127" cy="2527911"/>
          </a:xfrm>
        </p:spPr>
        <p:txBody>
          <a:bodyPr anchor="b">
            <a:noAutofit/>
          </a:bodyPr>
          <a:lstStyle>
            <a:lvl1pPr algn="ctr">
              <a:spcBef>
                <a:spcPts val="1000"/>
              </a:spcBef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2DA517-30B0-BC62-0422-F995FB9189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62075" y="3738622"/>
            <a:ext cx="9467850" cy="2527911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2pPr>
            <a:lvl3pPr marL="9144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3pPr>
            <a:lvl4pPr marL="13716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4pPr>
            <a:lvl5pPr marL="18288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2816" y="457200"/>
            <a:ext cx="4837176" cy="1993392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B8CBAD6-FC79-B2BB-0B67-26429A6D4C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8882" y="0"/>
            <a:ext cx="6115050" cy="6858000"/>
          </a:xfrm>
          <a:prstGeom prst="parallelogram">
            <a:avLst/>
          </a:prstGeom>
          <a:ln>
            <a:noFill/>
          </a:ln>
        </p:spPr>
        <p:txBody>
          <a:bodyPr tIns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2818" y="2752344"/>
            <a:ext cx="4837174" cy="3136392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1pPr>
            <a:lvl2pPr marL="4572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2pPr>
            <a:lvl3pPr marL="9144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3pPr>
            <a:lvl4pPr marL="13716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4pPr>
            <a:lvl5pPr marL="18288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4796A3-781D-5244-DAB8-2D6EE0AC3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62817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</p:spPr>
        <p:txBody>
          <a:bodyPr anchor="b">
            <a:no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2836803-D9E6-3DF1-3B90-1E7E677CC7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 flipH="1">
            <a:off x="6086167" y="-22225"/>
            <a:ext cx="6080760" cy="6902450"/>
          </a:xfrm>
          <a:prstGeom prst="parallelogram">
            <a:avLst/>
          </a:prstGeom>
          <a:ln>
            <a:noFill/>
          </a:ln>
        </p:spPr>
        <p:txBody>
          <a:bodyPr lIns="0" tIns="0">
            <a:normAutofit/>
          </a:bodyPr>
          <a:lstStyle>
            <a:lvl1pPr marL="0" indent="0" algn="l">
              <a:buNone/>
              <a:defRPr sz="2000"/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17600" y="4145280"/>
            <a:ext cx="5066250" cy="6908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200000" scaled="0"/>
            <a:tileRect/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2425" y="466344"/>
            <a:ext cx="6241651" cy="1710354"/>
          </a:xfrm>
        </p:spPr>
        <p:txBody>
          <a:bodyPr bIns="0" anchor="ctr" anchorCtr="0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11A5385-FB23-93A8-2B8F-9887244244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87838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2426" y="2286000"/>
            <a:ext cx="6241650" cy="3474720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1pPr>
            <a:lvl2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2pPr>
            <a:lvl3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3pPr>
            <a:lvl4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4pPr>
            <a:lvl5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0E25A87-9155-9E07-878F-CEC0B137C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291586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43000"/>
            <a:ext cx="9144000" cy="2286000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835198"/>
            <a:ext cx="9144000" cy="683219"/>
          </a:xfr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577E27-B60E-C6DD-BAAF-5CCC3D59E5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964CA031-27E0-D0AA-1451-A904CCF234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2024781"/>
            <a:ext cx="5212079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81FE0D7D-86B7-CCD2-A7A1-70E95846B5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6/16/2025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D2DE411-9D7C-15AE-0B59-F26B2BF8C5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2024781"/>
            <a:ext cx="2878394" cy="4137189"/>
          </a:xfrm>
        </p:spPr>
        <p:txBody>
          <a:bodyPr>
            <a:normAutofit/>
          </a:bodyPr>
          <a:lstStyle>
            <a:lvl1pPr marL="3429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eriod"/>
              <a:defRPr sz="1800">
                <a:latin typeface="+mn-lt"/>
              </a:defRPr>
            </a:lvl1pPr>
            <a:lvl2pPr marL="8001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eriod"/>
              <a:defRPr sz="1800">
                <a:latin typeface="+mn-lt"/>
              </a:defRPr>
            </a:lvl2pPr>
            <a:lvl3pPr marL="12573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arenR"/>
              <a:defRPr sz="1800">
                <a:latin typeface="+mn-lt"/>
              </a:defRPr>
            </a:lvl3pPr>
            <a:lvl4pPr marL="17145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arenR"/>
              <a:defRPr sz="1800">
                <a:latin typeface="+mn-lt"/>
              </a:defRPr>
            </a:lvl4pPr>
            <a:lvl5pPr marL="2057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60FEDE7C-502F-ECFE-4136-E99206849C2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6/16/2025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</p:spPr>
        <p:txBody>
          <a:bodyPr anchor="b" anchorCtr="0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5F30E2A0-23EF-51B1-8ABD-00429EEA06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8200" y="2257063"/>
            <a:ext cx="4894006" cy="3904906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F15552F-C66B-341F-2D37-0389710BA5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00938" y="-22225"/>
            <a:ext cx="4714875" cy="688022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D8DCC6D-8B88-7BE0-7240-F743AE09E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3814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9C3ED3BF-FF6B-07FA-72C4-F6102A8558A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96074" y="2106591"/>
            <a:ext cx="2067045" cy="3633787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6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483980" y="2106591"/>
            <a:ext cx="7869820" cy="4016713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6/16/2025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6/16/2025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9" r:id="rId3"/>
    <p:sldLayoutId id="2147483650" r:id="rId4"/>
    <p:sldLayoutId id="2147483649" r:id="rId5"/>
    <p:sldLayoutId id="2147483662" r:id="rId6"/>
    <p:sldLayoutId id="2147483663" r:id="rId7"/>
    <p:sldLayoutId id="2147483652" r:id="rId8"/>
    <p:sldLayoutId id="2147483666" r:id="rId9"/>
    <p:sldLayoutId id="2147483664" r:id="rId10"/>
    <p:sldLayoutId id="2147483665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abstract image">
            <a:extLst>
              <a:ext uri="{FF2B5EF4-FFF2-40B4-BE49-F238E27FC236}">
                <a16:creationId xmlns:a16="http://schemas.microsoft.com/office/drawing/2014/main" id="{782ED2F6-AFB3-9199-3999-2B5E4BAF242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F20A922B-22EC-7FD8-FA8C-2FFAC558BD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/>
          <a:lstStyle/>
          <a:p>
            <a:r>
              <a:rPr lang="en-US" dirty="0"/>
              <a:t>	U.S Income for 20</a:t>
            </a:r>
            <a:r>
              <a:rPr lang="en-US" baseline="30000" dirty="0"/>
              <a:t>th</a:t>
            </a:r>
            <a:r>
              <a:rPr lang="en-US" dirty="0"/>
              <a:t> century</a:t>
            </a:r>
          </a:p>
        </p:txBody>
      </p:sp>
    </p:spTree>
    <p:extLst>
      <p:ext uri="{BB962C8B-B14F-4D97-AF65-F5344CB8AC3E}">
        <p14:creationId xmlns:p14="http://schemas.microsoft.com/office/powerpoint/2010/main" val="6392647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D9DDB5-54C5-0911-D99B-E19BE3155D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B50622D-3D3B-97B0-FB7A-6DF8EEE7B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098A34E-AA95-118B-4867-7B954AFE3A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en-US" sz="2800" dirty="0"/>
              <a:t> HANDLING MISSING VALUES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29E3DAA4-1FF7-F4B5-35B5-EEA02AB859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3371069"/>
              </p:ext>
            </p:extLst>
          </p:nvPr>
        </p:nvGraphicFramePr>
        <p:xfrm>
          <a:off x="622570" y="1342416"/>
          <a:ext cx="3910520" cy="3861214"/>
        </p:xfrm>
        <a:graphic>
          <a:graphicData uri="http://schemas.openxmlformats.org/drawingml/2006/table">
            <a:tbl>
              <a:tblPr/>
              <a:tblGrid>
                <a:gridCol w="3156685">
                  <a:extLst>
                    <a:ext uri="{9D8B030D-6E8A-4147-A177-3AD203B41FA5}">
                      <a16:colId xmlns:a16="http://schemas.microsoft.com/office/drawing/2014/main" val="3627283433"/>
                    </a:ext>
                  </a:extLst>
                </a:gridCol>
                <a:gridCol w="753835">
                  <a:extLst>
                    <a:ext uri="{9D8B030D-6E8A-4147-A177-3AD203B41FA5}">
                      <a16:colId xmlns:a16="http://schemas.microsoft.com/office/drawing/2014/main" val="4250999359"/>
                    </a:ext>
                  </a:extLst>
                </a:gridCol>
              </a:tblGrid>
              <a:tr h="2758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veterans_admin_questionnaire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98.71241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3225345"/>
                  </a:ext>
                </a:extLst>
              </a:tr>
              <a:tr h="2758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unemployment_reason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95.97113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5411602"/>
                  </a:ext>
                </a:extLst>
              </a:tr>
              <a:tr h="2758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education_institute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92.95509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80222403"/>
                  </a:ext>
                </a:extLst>
              </a:tr>
              <a:tr h="2758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old_residence_reg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90.02648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4143044"/>
                  </a:ext>
                </a:extLst>
              </a:tr>
              <a:tr h="2758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old_residence_state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90.02648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43627582"/>
                  </a:ext>
                </a:extLst>
              </a:tr>
              <a:tr h="2758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under_18_family                 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88.43478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75325413"/>
                  </a:ext>
                </a:extLst>
              </a:tr>
              <a:tr h="2758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is_labor_union                  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87.46753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66112919"/>
                  </a:ext>
                </a:extLst>
              </a:tr>
              <a:tr h="2758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residence_1_year_ago            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49.32186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66736272"/>
                  </a:ext>
                </a:extLst>
              </a:tr>
              <a:tr h="2758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migration_prev_sunbelt          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40.92817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24175491"/>
                  </a:ext>
                </a:extLst>
              </a:tr>
              <a:tr h="2758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occupation_code_main            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35.5018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40266347"/>
                  </a:ext>
                </a:extLst>
              </a:tr>
              <a:tr h="2758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class                          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35.26264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9270297"/>
                  </a:ext>
                </a:extLst>
              </a:tr>
              <a:tr h="275801"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migration_code_change_in_msa     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0.223549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73681561"/>
                  </a:ext>
                </a:extLst>
              </a:tr>
              <a:tr h="275801"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migration_code_change_in_reg     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0.223549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9445891"/>
                  </a:ext>
                </a:extLst>
              </a:tr>
              <a:tr h="2758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migration_code_move_within_reg   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0.223549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7647708"/>
                  </a:ext>
                </a:extLst>
              </a:tr>
            </a:tbl>
          </a:graphicData>
        </a:graphic>
      </p:graphicFrame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80F048A0-4FC5-2E4D-7EBE-B91B87C5856C}"/>
              </a:ext>
            </a:extLst>
          </p:cNvPr>
          <p:cNvSpPr txBox="1">
            <a:spLocks/>
          </p:cNvSpPr>
          <p:nvPr/>
        </p:nvSpPr>
        <p:spPr>
          <a:xfrm>
            <a:off x="262647" y="882875"/>
            <a:ext cx="4572000" cy="381721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Missing data all of them is categorical 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49071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0C1B81-7E45-CBF4-50C3-158DDFF951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F626ECD-2078-332C-D119-D3E490381F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D17AC2F-34DF-1A7F-82B3-45CD39A793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en-US" sz="2800" dirty="0"/>
              <a:t> HANDLING MISSING VALUES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66ED70C4-5F10-FCBF-573C-B04178FCEA1E}"/>
              </a:ext>
            </a:extLst>
          </p:cNvPr>
          <p:cNvGraphicFramePr>
            <a:graphicFrameLocks noGrp="1"/>
          </p:cNvGraphicFramePr>
          <p:nvPr/>
        </p:nvGraphicFramePr>
        <p:xfrm>
          <a:off x="622570" y="1342416"/>
          <a:ext cx="3910520" cy="3861214"/>
        </p:xfrm>
        <a:graphic>
          <a:graphicData uri="http://schemas.openxmlformats.org/drawingml/2006/table">
            <a:tbl>
              <a:tblPr/>
              <a:tblGrid>
                <a:gridCol w="3156685">
                  <a:extLst>
                    <a:ext uri="{9D8B030D-6E8A-4147-A177-3AD203B41FA5}">
                      <a16:colId xmlns:a16="http://schemas.microsoft.com/office/drawing/2014/main" val="3627283433"/>
                    </a:ext>
                  </a:extLst>
                </a:gridCol>
                <a:gridCol w="753835">
                  <a:extLst>
                    <a:ext uri="{9D8B030D-6E8A-4147-A177-3AD203B41FA5}">
                      <a16:colId xmlns:a16="http://schemas.microsoft.com/office/drawing/2014/main" val="4250999359"/>
                    </a:ext>
                  </a:extLst>
                </a:gridCol>
              </a:tblGrid>
              <a:tr h="2758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veterans_admin_questionnaire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98.71241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3225345"/>
                  </a:ext>
                </a:extLst>
              </a:tr>
              <a:tr h="2758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unemployment_reason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95.97113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5411602"/>
                  </a:ext>
                </a:extLst>
              </a:tr>
              <a:tr h="2758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education_institute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92.95509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80222403"/>
                  </a:ext>
                </a:extLst>
              </a:tr>
              <a:tr h="2758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old_residence_reg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90.02648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4143044"/>
                  </a:ext>
                </a:extLst>
              </a:tr>
              <a:tr h="2758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old_residence_state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90.02648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43627582"/>
                  </a:ext>
                </a:extLst>
              </a:tr>
              <a:tr h="2758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under_18_family                 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88.43478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75325413"/>
                  </a:ext>
                </a:extLst>
              </a:tr>
              <a:tr h="2758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is_labor_union                  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87.46753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66112919"/>
                  </a:ext>
                </a:extLst>
              </a:tr>
              <a:tr h="2758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residence_1_year_ago            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49.32186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66736272"/>
                  </a:ext>
                </a:extLst>
              </a:tr>
              <a:tr h="2758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migration_prev_sunbelt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40.92817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24175491"/>
                  </a:ext>
                </a:extLst>
              </a:tr>
              <a:tr h="2758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occupation_code_main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35.5018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40266347"/>
                  </a:ext>
                </a:extLst>
              </a:tr>
              <a:tr h="2758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class                          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35.26264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9270297"/>
                  </a:ext>
                </a:extLst>
              </a:tr>
              <a:tr h="275801"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migration_code_change_in_msa     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0.223549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73681561"/>
                  </a:ext>
                </a:extLst>
              </a:tr>
              <a:tr h="275801"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migration_code_change_in_reg     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0.223549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9445891"/>
                  </a:ext>
                </a:extLst>
              </a:tr>
              <a:tr h="2758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migration_code_move_within_reg     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0.223549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7647708"/>
                  </a:ext>
                </a:extLst>
              </a:tr>
            </a:tbl>
          </a:graphicData>
        </a:graphic>
      </p:graphicFrame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FA776C3C-17E0-96BB-75F5-D49DD1FDEC27}"/>
              </a:ext>
            </a:extLst>
          </p:cNvPr>
          <p:cNvSpPr txBox="1">
            <a:spLocks/>
          </p:cNvSpPr>
          <p:nvPr/>
        </p:nvSpPr>
        <p:spPr>
          <a:xfrm>
            <a:off x="262647" y="882875"/>
            <a:ext cx="4572000" cy="381721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Missing data all of them is categorical 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278315F6-35CF-A6DF-A7F8-227B4AEFFE57}"/>
              </a:ext>
            </a:extLst>
          </p:cNvPr>
          <p:cNvSpPr txBox="1">
            <a:spLocks/>
          </p:cNvSpPr>
          <p:nvPr/>
        </p:nvSpPr>
        <p:spPr>
          <a:xfrm>
            <a:off x="4834647" y="960695"/>
            <a:ext cx="7094706" cy="1140479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Drop</a:t>
            </a:r>
            <a:r>
              <a:rPr lang="ar-EG" dirty="0"/>
              <a:t> </a:t>
            </a:r>
            <a:r>
              <a:rPr lang="en-US" dirty="0"/>
              <a:t>columns &gt;40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drop rows &lt;5% after checking loss data percentage</a:t>
            </a:r>
          </a:p>
          <a:p>
            <a:pPr marL="285750" lvl="1" indent="-285750"/>
            <a:endParaRPr lang="en-US" dirty="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51034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62FD73-23B4-AF94-AE3E-B23592E017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348AF28-AC23-7674-9D3C-31E30589FE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DC35A93-366E-7782-78F6-33A240081D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en-US" sz="2800" dirty="0"/>
              <a:t> HANDLING MISSING VALUES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13662A97-861A-C054-67BB-543E1264FC39}"/>
              </a:ext>
            </a:extLst>
          </p:cNvPr>
          <p:cNvSpPr txBox="1">
            <a:spLocks/>
          </p:cNvSpPr>
          <p:nvPr/>
        </p:nvSpPr>
        <p:spPr>
          <a:xfrm>
            <a:off x="4747098" y="692013"/>
            <a:ext cx="2587557" cy="381721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FILL NAN VALUES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FAA5AF61-660D-2671-CD66-B81F220A80FF}"/>
              </a:ext>
            </a:extLst>
          </p:cNvPr>
          <p:cNvSpPr txBox="1">
            <a:spLocks/>
          </p:cNvSpPr>
          <p:nvPr/>
        </p:nvSpPr>
        <p:spPr>
          <a:xfrm>
            <a:off x="145914" y="1478605"/>
            <a:ext cx="3988341" cy="4552545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42950" lvl="2" indent="-285750"/>
            <a:r>
              <a:rPr lang="en-US" sz="1600" b="1" dirty="0"/>
              <a:t>Class with Private most dominant category </a:t>
            </a:r>
          </a:p>
          <a:p>
            <a:pPr marL="971550" lvl="3" indent="-285750"/>
            <a:r>
              <a:rPr lang="en-US" sz="1400" dirty="0"/>
              <a:t>Private                           72.58</a:t>
            </a:r>
          </a:p>
          <a:p>
            <a:pPr marL="971550" lvl="3" indent="-285750"/>
            <a:r>
              <a:rPr lang="en-US" sz="1400" dirty="0"/>
              <a:t>Self-employed-not incorporated     8.61</a:t>
            </a:r>
          </a:p>
          <a:p>
            <a:pPr marL="971550" lvl="3" indent="-285750"/>
            <a:r>
              <a:rPr lang="en-US" sz="1400" dirty="0"/>
              <a:t>Local government                   7.71</a:t>
            </a:r>
          </a:p>
          <a:p>
            <a:pPr marL="971550" lvl="3" indent="-285750"/>
            <a:r>
              <a:rPr lang="en-US" sz="1400" dirty="0"/>
              <a:t>State government                   4.33</a:t>
            </a:r>
          </a:p>
          <a:p>
            <a:pPr marL="971550" lvl="3" indent="-285750"/>
            <a:r>
              <a:rPr lang="en-US" sz="1400" dirty="0"/>
              <a:t>Self-employed-incorporated         3.28</a:t>
            </a:r>
          </a:p>
          <a:p>
            <a:pPr marL="971550" lvl="3" indent="-285750"/>
            <a:r>
              <a:rPr lang="en-US" sz="1400" dirty="0"/>
              <a:t>Federal government                 2.96</a:t>
            </a:r>
          </a:p>
          <a:p>
            <a:pPr marL="971550" lvl="3" indent="-285750"/>
            <a:r>
              <a:rPr lang="en-US" sz="1400" dirty="0"/>
              <a:t>Never worked                       0.36</a:t>
            </a:r>
          </a:p>
          <a:p>
            <a:pPr marL="971550" lvl="3" indent="-285750"/>
            <a:r>
              <a:rPr lang="en-US" sz="1400" dirty="0"/>
              <a:t>Without pay                        0.17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B487167-040D-2B39-2FDE-87E5E587F899}"/>
              </a:ext>
            </a:extLst>
          </p:cNvPr>
          <p:cNvSpPr txBox="1">
            <a:spLocks/>
          </p:cNvSpPr>
          <p:nvPr/>
        </p:nvSpPr>
        <p:spPr>
          <a:xfrm>
            <a:off x="3488986" y="1412576"/>
            <a:ext cx="5214027" cy="4552545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42950" lvl="2" indent="-285750"/>
            <a:r>
              <a:rPr lang="en-US" sz="1600" b="1" dirty="0" err="1"/>
              <a:t>occupation_code_main</a:t>
            </a:r>
            <a:r>
              <a:rPr lang="en-US" sz="1600" b="1" dirty="0"/>
              <a:t> with Unknown</a:t>
            </a:r>
          </a:p>
          <a:p>
            <a:pPr marL="971550" lvl="3" indent="-285750">
              <a:spcAft>
                <a:spcPts val="0"/>
              </a:spcAft>
              <a:buSzPct val="98000"/>
            </a:pPr>
            <a:r>
              <a:rPr lang="en-US" sz="1400" dirty="0"/>
              <a:t>Adm support including clerical           14.87</a:t>
            </a:r>
          </a:p>
          <a:p>
            <a:pPr marL="971550" lvl="3" indent="-285750">
              <a:spcAft>
                <a:spcPts val="0"/>
              </a:spcAft>
              <a:buSzPct val="98000"/>
            </a:pPr>
            <a:r>
              <a:rPr lang="en-US" sz="1400" dirty="0"/>
              <a:t>Professional specialty                   14.00</a:t>
            </a:r>
          </a:p>
          <a:p>
            <a:pPr marL="971550" lvl="3" indent="-285750">
              <a:spcAft>
                <a:spcPts val="0"/>
              </a:spcAft>
              <a:buSzPct val="98000"/>
            </a:pPr>
            <a:r>
              <a:rPr lang="en-US" sz="1400" dirty="0"/>
              <a:t>Executive admin and managerial           12.77</a:t>
            </a:r>
          </a:p>
          <a:p>
            <a:pPr marL="971550" lvl="3" indent="-285750">
              <a:spcAft>
                <a:spcPts val="0"/>
              </a:spcAft>
              <a:buSzPct val="98000"/>
            </a:pPr>
            <a:r>
              <a:rPr lang="en-US" sz="1400" dirty="0"/>
              <a:t>Other service                            12.31</a:t>
            </a:r>
          </a:p>
          <a:p>
            <a:pPr marL="971550" lvl="3" indent="-285750">
              <a:spcAft>
                <a:spcPts val="0"/>
              </a:spcAft>
              <a:buSzPct val="98000"/>
            </a:pPr>
            <a:r>
              <a:rPr lang="en-US" sz="1400" dirty="0"/>
              <a:t>Sales                                    11.90</a:t>
            </a:r>
          </a:p>
          <a:p>
            <a:pPr marL="971550" lvl="3" indent="-285750">
              <a:spcAft>
                <a:spcPts val="0"/>
              </a:spcAft>
              <a:buSzPct val="98000"/>
            </a:pPr>
            <a:r>
              <a:rPr lang="en-US" sz="1400" dirty="0"/>
              <a:t>Precision production craft &amp; repair      10.84</a:t>
            </a:r>
          </a:p>
          <a:p>
            <a:pPr marL="971550" lvl="3" indent="-285750">
              <a:spcAft>
                <a:spcPts val="0"/>
              </a:spcAft>
              <a:buSzPct val="98000"/>
            </a:pPr>
            <a:r>
              <a:rPr lang="en-US" sz="1400" dirty="0"/>
              <a:t>Machine operators </a:t>
            </a:r>
            <a:r>
              <a:rPr lang="en-US" sz="1400" dirty="0" err="1"/>
              <a:t>assmblrs</a:t>
            </a:r>
            <a:r>
              <a:rPr lang="en-US" sz="1400" dirty="0"/>
              <a:t> &amp; </a:t>
            </a:r>
            <a:r>
              <a:rPr lang="en-US" sz="1400" dirty="0" err="1"/>
              <a:t>inspctrs</a:t>
            </a:r>
            <a:r>
              <a:rPr lang="en-US" sz="1400" dirty="0"/>
              <a:t>     6.34</a:t>
            </a:r>
          </a:p>
          <a:p>
            <a:pPr marL="971550" lvl="3" indent="-285750">
              <a:spcAft>
                <a:spcPts val="0"/>
              </a:spcAft>
              <a:buSzPct val="98000"/>
            </a:pPr>
            <a:r>
              <a:rPr lang="en-US" sz="1400" dirty="0"/>
              <a:t>Handlers equip cleaners </a:t>
            </a:r>
            <a:r>
              <a:rPr lang="en-US" sz="1400" dirty="0" err="1"/>
              <a:t>etc</a:t>
            </a:r>
            <a:r>
              <a:rPr lang="en-US" sz="1400" dirty="0"/>
              <a:t>               4.19</a:t>
            </a:r>
          </a:p>
          <a:p>
            <a:pPr marL="971550" lvl="3" indent="-285750">
              <a:spcAft>
                <a:spcPts val="0"/>
              </a:spcAft>
              <a:buSzPct val="98000"/>
            </a:pPr>
            <a:r>
              <a:rPr lang="en-US" sz="1400" dirty="0"/>
              <a:t>Transportation and material moving        4.12</a:t>
            </a:r>
          </a:p>
          <a:p>
            <a:pPr marL="971550" lvl="3" indent="-285750">
              <a:spcAft>
                <a:spcPts val="0"/>
              </a:spcAft>
              <a:buSzPct val="98000"/>
            </a:pPr>
            <a:r>
              <a:rPr lang="en-US" sz="1400" dirty="0"/>
              <a:t>Farming forestry and fishing              3.15</a:t>
            </a:r>
          </a:p>
          <a:p>
            <a:pPr marL="971550" lvl="3" indent="-285750">
              <a:spcAft>
                <a:spcPts val="0"/>
              </a:spcAft>
              <a:buSzPct val="98000"/>
            </a:pPr>
            <a:r>
              <a:rPr lang="en-US" sz="1400" dirty="0"/>
              <a:t>Technicians and related support           3.01</a:t>
            </a:r>
          </a:p>
          <a:p>
            <a:pPr marL="971550" lvl="3" indent="-285750">
              <a:spcAft>
                <a:spcPts val="0"/>
              </a:spcAft>
              <a:buSzPct val="98000"/>
            </a:pPr>
            <a:r>
              <a:rPr lang="en-US" sz="1400" dirty="0"/>
              <a:t>Protective services                       1.63</a:t>
            </a:r>
          </a:p>
          <a:p>
            <a:pPr marL="971550" lvl="3" indent="-285750">
              <a:spcAft>
                <a:spcPts val="0"/>
              </a:spcAft>
              <a:buSzPct val="98000"/>
            </a:pPr>
            <a:r>
              <a:rPr lang="en-US" sz="1400" dirty="0"/>
              <a:t>Private household services                0.83</a:t>
            </a:r>
          </a:p>
          <a:p>
            <a:pPr marL="971550" lvl="3" indent="-285750">
              <a:spcAft>
                <a:spcPts val="0"/>
              </a:spcAft>
              <a:buSzPct val="98000"/>
            </a:pPr>
            <a:r>
              <a:rPr lang="en-US" sz="1400" dirty="0"/>
              <a:t>Armed Forces                              0.04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B47F940-F8F0-D5F5-1F7C-39DF1F767D23}"/>
              </a:ext>
            </a:extLst>
          </p:cNvPr>
          <p:cNvSpPr txBox="1">
            <a:spLocks/>
          </p:cNvSpPr>
          <p:nvPr/>
        </p:nvSpPr>
        <p:spPr>
          <a:xfrm>
            <a:off x="7775644" y="1478605"/>
            <a:ext cx="4416356" cy="2082453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42950" lvl="2" indent="-285750"/>
            <a:r>
              <a:rPr lang="en-US" sz="1600" b="1" dirty="0" err="1"/>
              <a:t>migration_prev_sunbelt</a:t>
            </a:r>
            <a:r>
              <a:rPr lang="en-US" sz="1600" b="1" dirty="0"/>
              <a:t> with Unknown</a:t>
            </a:r>
          </a:p>
          <a:p>
            <a:pPr marL="971550" lvl="3" indent="-285750"/>
            <a:r>
              <a:rPr lang="en-US" sz="1400" dirty="0"/>
              <a:t>Unknown    83.12</a:t>
            </a:r>
          </a:p>
          <a:p>
            <a:pPr marL="971550" lvl="3" indent="-285750"/>
            <a:r>
              <a:rPr lang="en-US" sz="1400" dirty="0"/>
              <a:t>No         10.64</a:t>
            </a:r>
          </a:p>
          <a:p>
            <a:pPr marL="971550" lvl="3" indent="-285750"/>
            <a:r>
              <a:rPr lang="en-US" sz="1400" dirty="0"/>
              <a:t>Same        6.24 </a:t>
            </a:r>
          </a:p>
        </p:txBody>
      </p:sp>
    </p:spTree>
    <p:extLst>
      <p:ext uri="{BB962C8B-B14F-4D97-AF65-F5344CB8AC3E}">
        <p14:creationId xmlns:p14="http://schemas.microsoft.com/office/powerpoint/2010/main" val="37576860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A8082B-F54D-8537-63FF-8750B6965B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4681202-9833-6D54-4326-2561F98089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7F0538E-B087-0919-C89A-6E4F21A5A8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en-US" sz="2800" dirty="0"/>
              <a:t> FEATURE ENGINEERING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0DC50BA8-89D1-7A00-1145-C8D59320868D}"/>
              </a:ext>
            </a:extLst>
          </p:cNvPr>
          <p:cNvSpPr txBox="1">
            <a:spLocks/>
          </p:cNvSpPr>
          <p:nvPr/>
        </p:nvSpPr>
        <p:spPr>
          <a:xfrm>
            <a:off x="817123" y="1098055"/>
            <a:ext cx="5535038" cy="4661890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Earning</a:t>
            </a:r>
          </a:p>
          <a:p>
            <a:pPr marL="742950" lvl="2" indent="-285750"/>
            <a:r>
              <a:rPr lang="en-US" dirty="0" err="1"/>
              <a:t>wage_per_hour</a:t>
            </a:r>
            <a:r>
              <a:rPr lang="en-US" dirty="0"/>
              <a:t> * </a:t>
            </a:r>
            <a:r>
              <a:rPr lang="en-US" dirty="0" err="1"/>
              <a:t>working_week_per_year</a:t>
            </a:r>
            <a:endParaRPr lang="en-US" dirty="0"/>
          </a:p>
          <a:p>
            <a:pPr marL="742950" lvl="2" indent="-285750"/>
            <a:endParaRPr lang="en-US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Education level category</a:t>
            </a:r>
          </a:p>
          <a:p>
            <a:pPr marL="742950" lvl="2" indent="-285750"/>
            <a:r>
              <a:rPr lang="en-US" dirty="0"/>
              <a:t>Primary Education</a:t>
            </a:r>
          </a:p>
          <a:p>
            <a:pPr marL="742950" lvl="2" indent="-285750"/>
            <a:r>
              <a:rPr lang="en-US" dirty="0"/>
              <a:t>Secondary Education</a:t>
            </a:r>
          </a:p>
          <a:p>
            <a:pPr marL="742950" lvl="2" indent="-285750"/>
            <a:r>
              <a:rPr lang="en-US" dirty="0"/>
              <a:t>High School Completion</a:t>
            </a:r>
          </a:p>
          <a:p>
            <a:pPr marL="742950" lvl="2" indent="-285750"/>
            <a:r>
              <a:rPr lang="en-US" dirty="0"/>
              <a:t>Post-Secondary (Higher Education)</a:t>
            </a:r>
          </a:p>
          <a:p>
            <a:pPr marL="742950" lvl="2" indent="-285750"/>
            <a:r>
              <a:rPr lang="en-US" dirty="0"/>
              <a:t>University Education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10219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F9961E-56CE-3152-D5DF-8B653863C8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951382F-FF0D-DFF9-1A21-72EEE78DE8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C8E14EB-73F0-9E27-799D-96AB568FA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en-US" sz="2800" b="1" dirty="0"/>
              <a:t>DATA ANALYSIS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886886F9-15D0-A7A6-55AF-D5074EAD7C02}"/>
              </a:ext>
            </a:extLst>
          </p:cNvPr>
          <p:cNvSpPr txBox="1">
            <a:spLocks/>
          </p:cNvSpPr>
          <p:nvPr/>
        </p:nvSpPr>
        <p:spPr>
          <a:xfrm>
            <a:off x="817123" y="748579"/>
            <a:ext cx="10805903" cy="643196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Correlation : there is no strong relation ship between data except new generated earning column showing strong relation with </a:t>
            </a:r>
            <a:r>
              <a:rPr lang="en-US" dirty="0" err="1"/>
              <a:t>wage_per_hour</a:t>
            </a:r>
            <a:r>
              <a:rPr lang="en-US" dirty="0"/>
              <a:t> and this is a normal relation.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dirty="0"/>
          </a:p>
          <a:p>
            <a:endParaRPr lang="en-US" dirty="0"/>
          </a:p>
        </p:txBody>
      </p:sp>
      <p:pic>
        <p:nvPicPr>
          <p:cNvPr id="3" name="Picture 2" descr="A colorful rectangular box with text&#10;&#10;AI-generated content may be incorrect.">
            <a:extLst>
              <a:ext uri="{FF2B5EF4-FFF2-40B4-BE49-F238E27FC236}">
                <a16:creationId xmlns:a16="http://schemas.microsoft.com/office/drawing/2014/main" id="{6C4A0A92-A007-72AA-EED5-F299CFC80D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974" y="1391775"/>
            <a:ext cx="11054052" cy="4989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1204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ECAA06-B240-5E90-4D3D-C7D07B8668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6C53922-C834-1324-60B6-86F6BF3108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853CA0A-E9B2-B0B1-B92E-6C584DEA25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en-US" sz="2800" b="1" dirty="0"/>
              <a:t>DATA ANALYSIS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6135CD6D-5D52-4478-7501-D163B78468DC}"/>
              </a:ext>
            </a:extLst>
          </p:cNvPr>
          <p:cNvSpPr txBox="1">
            <a:spLocks/>
          </p:cNvSpPr>
          <p:nvPr/>
        </p:nvSpPr>
        <p:spPr>
          <a:xfrm>
            <a:off x="817123" y="748579"/>
            <a:ext cx="10805903" cy="643196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Comparison of males and females earning over $50,000?</a:t>
            </a:r>
          </a:p>
          <a:p>
            <a:endParaRPr lang="en-US" dirty="0"/>
          </a:p>
        </p:txBody>
      </p:sp>
      <p:pic>
        <p:nvPicPr>
          <p:cNvPr id="4" name="Picture 3" descr="A blue rectangular object with white text&#10;&#10;AI-generated content may be incorrect.">
            <a:extLst>
              <a:ext uri="{FF2B5EF4-FFF2-40B4-BE49-F238E27FC236}">
                <a16:creationId xmlns:a16="http://schemas.microsoft.com/office/drawing/2014/main" id="{A05E354C-474B-E4F7-B5B8-F4258C04FF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7787" y="1285875"/>
            <a:ext cx="9496425" cy="428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7003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372821-F9AC-037D-FB46-588459B020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293A7C5-DEC4-3E0A-3010-FEFEA8E8DF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53FB7C0-D2BE-A91E-0A89-8D4C571DAC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en-US" sz="2800" b="1" dirty="0"/>
              <a:t>DATA ANALYSIS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C87043C6-2261-058A-B7AB-EB7FD39ED914}"/>
              </a:ext>
            </a:extLst>
          </p:cNvPr>
          <p:cNvSpPr txBox="1">
            <a:spLocks/>
          </p:cNvSpPr>
          <p:nvPr/>
        </p:nvSpPr>
        <p:spPr>
          <a:xfrm>
            <a:off x="817123" y="748579"/>
            <a:ext cx="10805903" cy="643196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Comparison of males and females earning over $50,000?</a:t>
            </a:r>
          </a:p>
          <a:p>
            <a:endParaRPr lang="en-US" dirty="0"/>
          </a:p>
        </p:txBody>
      </p:sp>
      <p:pic>
        <p:nvPicPr>
          <p:cNvPr id="4" name="Picture 3" descr="A blue rectangular object with white text&#10;&#10;AI-generated content may be incorrect.">
            <a:extLst>
              <a:ext uri="{FF2B5EF4-FFF2-40B4-BE49-F238E27FC236}">
                <a16:creationId xmlns:a16="http://schemas.microsoft.com/office/drawing/2014/main" id="{A7C02CBB-BE41-6E55-A966-9E096BBE47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7787" y="1285875"/>
            <a:ext cx="9496425" cy="428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8061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AB99F8-68E1-04FA-9BC9-B7E2F51F3F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BC444B0-6297-5FD2-979C-2FC6C5079E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077BE4A-24BC-4F65-F0F6-166C04BA68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en-US" sz="2800" b="1" dirty="0"/>
              <a:t>DATA ANALYSIS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2214A51A-A535-B288-B658-E9B99C34B58F}"/>
              </a:ext>
            </a:extLst>
          </p:cNvPr>
          <p:cNvSpPr txBox="1">
            <a:spLocks/>
          </p:cNvSpPr>
          <p:nvPr/>
        </p:nvSpPr>
        <p:spPr>
          <a:xfrm>
            <a:off x="817123" y="748579"/>
            <a:ext cx="10805903" cy="643196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Comparison between education level average earning  ?</a:t>
            </a:r>
          </a:p>
          <a:p>
            <a:r>
              <a:rPr lang="en-US" dirty="0"/>
              <a:t>the university education came the first in earning compared to other education</a:t>
            </a:r>
          </a:p>
          <a:p>
            <a:endParaRPr 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3" name="Picture 2" descr="A pie chart with numbers and a few different colored circles&#10;&#10;AI-generated content may be incorrect.">
            <a:extLst>
              <a:ext uri="{FF2B5EF4-FFF2-40B4-BE49-F238E27FC236}">
                <a16:creationId xmlns:a16="http://schemas.microsoft.com/office/drawing/2014/main" id="{C3C0CFE6-196A-A6E1-7B06-F40E03A8E0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770" y="1704744"/>
            <a:ext cx="9496425" cy="428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9241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D4043F-1C0C-09EA-5A6C-5EFCBA3692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5BE111-943A-985E-7BAE-615EB87D81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11CD629-F87F-F33E-309E-3541DC9852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en-US" sz="2800" b="1" dirty="0"/>
              <a:t>DASH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07192ACF-E6FB-FE85-A27F-BD3EEA84D0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453386"/>
              </p:ext>
            </p:extLst>
          </p:nvPr>
        </p:nvGraphicFramePr>
        <p:xfrm>
          <a:off x="565826" y="1249339"/>
          <a:ext cx="10515600" cy="2468880"/>
        </p:xfrm>
        <a:graphic>
          <a:graphicData uri="http://schemas.openxmlformats.org/drawingml/2006/table">
            <a:tbl>
              <a:tblPr>
                <a:tableStyleId>{306799F8-075E-4A3A-A7F6-7FBC6576F1A4}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2741890087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3701886593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151216733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Feature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Streamlit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Dash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169121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/>
                        <a:t>Ease of Use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Very easy, minimal code required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Steeper learning curve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608453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/>
                        <a:t>Customization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Limited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Highly customizable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774062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/>
                        <a:t>Performance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Best for small-scale apps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Handles large datasets well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413725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/>
                        <a:t>Interactivity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Widgets for input, graphs for output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Full interactivity with callbacks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17140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/>
                        <a:t>Community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Growing rapidly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Established with rich resources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089398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586693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608938-49EE-EFED-C2F6-B17ADA857A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29B0BE3-0108-8270-626D-166E4EA656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657AB73-6749-34AC-07B6-99040FE3BC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en-US" sz="2800" b="1" dirty="0"/>
              <a:t>DASH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F6DDD2BB-64AE-D05D-D58B-52C5397158B0}"/>
              </a:ext>
            </a:extLst>
          </p:cNvPr>
          <p:cNvSpPr txBox="1">
            <a:spLocks/>
          </p:cNvSpPr>
          <p:nvPr/>
        </p:nvSpPr>
        <p:spPr>
          <a:xfrm>
            <a:off x="272374" y="681550"/>
            <a:ext cx="11789923" cy="4503293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Why Dash for Interactive and Scalable Applications?</a:t>
            </a:r>
          </a:p>
          <a:p>
            <a:pPr marL="742950" lvl="2" indent="-285750"/>
            <a:r>
              <a:rPr lang="en-US" dirty="0"/>
              <a:t>Interactivity: Dash uses callbacks to update components dynamically based on user input, making applications highly responsive.</a:t>
            </a:r>
          </a:p>
          <a:p>
            <a:pPr marL="742950" lvl="2" indent="-285750"/>
            <a:r>
              <a:rPr lang="en-US" dirty="0"/>
              <a:t>Scalability: Dash applications can be deployed on cloud platforms, scaled across multiple users, and optimized for performance.</a:t>
            </a:r>
          </a:p>
          <a:p>
            <a:pPr marL="742950" lvl="2" indent="-285750"/>
            <a:r>
              <a:rPr lang="en-US" dirty="0"/>
              <a:t>Customization: It integrates seamlessly with </a:t>
            </a:r>
            <a:r>
              <a:rPr lang="en-US" dirty="0" err="1"/>
              <a:t>Plotly</a:t>
            </a:r>
            <a:r>
              <a:rPr lang="en-US" dirty="0"/>
              <a:t>, allowing for rich, interactive graphs and visualizations.</a:t>
            </a:r>
          </a:p>
          <a:p>
            <a:pPr marL="742950" lvl="2" indent="-285750"/>
            <a:r>
              <a:rPr lang="en-US" dirty="0"/>
              <a:t> Component-Based Architecture: Dash uses React.js under the hood, enabling modular and reusable UI components.</a:t>
            </a:r>
          </a:p>
          <a:p>
            <a:pPr marL="742950" lvl="2" indent="-285750"/>
            <a:r>
              <a:rPr lang="en-US" dirty="0"/>
              <a:t>Deployment Flexibility: Dash apps can be hosted on local servers, cloud platforms, or enterprise solutions like Dash Enterprise.</a:t>
            </a:r>
          </a:p>
          <a:p>
            <a:endParaRPr lang="en-US" b="0" dirty="0"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44012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75C36-617B-795C-5A2B-325EA34F16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AD706-11EF-C258-EBD5-C4EEFEAAC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2816" y="457200"/>
            <a:ext cx="4837176" cy="1993392"/>
          </a:xfrm>
          <a:noFill/>
        </p:spPr>
        <p:txBody>
          <a:bodyPr anchor="b">
            <a:noAutofit/>
          </a:bodyPr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EC4A8-49EE-CF82-CFDC-BA9308ED0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2752344"/>
            <a:ext cx="5509098" cy="3136392"/>
          </a:xfrm>
          <a:noFill/>
        </p:spPr>
        <p:txBody>
          <a:bodyPr anchor="t">
            <a:normAutofit fontScale="92500" lnSpcReduction="20000"/>
          </a:bodyPr>
          <a:lstStyle/>
          <a:p>
            <a:r>
              <a:rPr lang="en-US" sz="1400" b="1" dirty="0"/>
              <a:t>INTRODUCTION</a:t>
            </a:r>
          </a:p>
          <a:p>
            <a:r>
              <a:rPr lang="en-US" sz="1400" b="1" dirty="0"/>
              <a:t>Data Understanding</a:t>
            </a:r>
          </a:p>
          <a:p>
            <a:r>
              <a:rPr lang="en-US" sz="1400" b="1" dirty="0"/>
              <a:t>Data Cleaning</a:t>
            </a:r>
          </a:p>
          <a:p>
            <a:r>
              <a:rPr lang="en-US" sz="1400" b="1" dirty="0"/>
              <a:t>Handling Missing Values</a:t>
            </a:r>
          </a:p>
          <a:p>
            <a:r>
              <a:rPr lang="en-US" sz="1400" b="1" dirty="0"/>
              <a:t>FEATURE ENGINEERING</a:t>
            </a:r>
          </a:p>
          <a:p>
            <a:r>
              <a:rPr lang="en-US" sz="1400" b="1" dirty="0"/>
              <a:t>Data Analysis</a:t>
            </a:r>
          </a:p>
          <a:p>
            <a:r>
              <a:rPr lang="en-US" sz="1400" b="1" dirty="0"/>
              <a:t>Dash</a:t>
            </a:r>
          </a:p>
          <a:p>
            <a:r>
              <a:rPr lang="en-US" sz="1400" b="1" dirty="0"/>
              <a:t>ML Data preprocessing</a:t>
            </a:r>
          </a:p>
        </p:txBody>
      </p:sp>
      <p:pic>
        <p:nvPicPr>
          <p:cNvPr id="11" name="Picture Placeholder 10" descr="Man with beard wearing blue shirt and navy suit looking at watch holding tan leather passport holder and airplane ticket">
            <a:extLst>
              <a:ext uri="{FF2B5EF4-FFF2-40B4-BE49-F238E27FC236}">
                <a16:creationId xmlns:a16="http://schemas.microsoft.com/office/drawing/2014/main" id="{B16FA5D5-7F53-1A30-D09F-9FDB42E2497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78" r="2027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6720179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D11BFE-2F1E-8E2D-220E-6A03EEE2C8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0779E2-8AB1-A999-717F-A91FC272EF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C64AB16-0D1C-AF0C-0804-423C02CD3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en-US" sz="2800" b="1" dirty="0"/>
              <a:t>DASH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80DB219-09E1-F4EB-A72A-71029088CD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38175"/>
            <a:ext cx="12192000" cy="558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3273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A338C7-F0B4-0C40-8E46-C4DF40119C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4BA40F0-277B-F6BB-DE3B-663B3527EB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41970A2-D492-A6B8-6570-D45B0FD93C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en-US" sz="2800" b="1" dirty="0"/>
              <a:t>DASH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FEBDEA-E012-E6EB-701F-3443B82AC7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38175"/>
            <a:ext cx="12192000" cy="558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5405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8005A0-183F-59BD-BE6B-90D839C73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566039A-8FB2-65A2-DBA6-C19355065F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98A3940-A348-172B-344C-6C3452CC45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en-US" sz="2800" b="1" dirty="0"/>
              <a:t>ML DATA PREPROCESSING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0851CB8-45F1-1236-CF66-61B31AA24530}"/>
              </a:ext>
            </a:extLst>
          </p:cNvPr>
          <p:cNvSpPr txBox="1">
            <a:spLocks/>
          </p:cNvSpPr>
          <p:nvPr/>
        </p:nvSpPr>
        <p:spPr>
          <a:xfrm>
            <a:off x="184827" y="749643"/>
            <a:ext cx="5911173" cy="5388510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Same as data analysis stage till Feature engineering :</a:t>
            </a:r>
          </a:p>
          <a:p>
            <a:pPr marL="742950" lvl="2" indent="-285750"/>
            <a:r>
              <a:rPr lang="en-US" dirty="0"/>
              <a:t>Drop education column replaced by education level</a:t>
            </a:r>
          </a:p>
          <a:p>
            <a:pPr marL="742950" lvl="2" indent="-285750"/>
            <a:r>
              <a:rPr lang="en-US" dirty="0"/>
              <a:t>Drop </a:t>
            </a:r>
            <a:r>
              <a:rPr lang="en-US" dirty="0" err="1"/>
              <a:t>education_institute</a:t>
            </a:r>
            <a:r>
              <a:rPr lang="en-US" dirty="0"/>
              <a:t>  same as education level</a:t>
            </a:r>
          </a:p>
          <a:p>
            <a:pPr marL="285750" lvl="1" indent="-285750"/>
            <a:r>
              <a:rPr lang="en-US" dirty="0"/>
              <a:t>Split data to Train &amp; Test</a:t>
            </a:r>
          </a:p>
          <a:p>
            <a:pPr marL="285750" lvl="1" indent="-285750"/>
            <a:r>
              <a:rPr lang="en-US" dirty="0"/>
              <a:t>Check for imbalanced target due to classification for target column </a:t>
            </a:r>
            <a:r>
              <a:rPr lang="en-US" dirty="0" err="1"/>
              <a:t>income_above_limit</a:t>
            </a:r>
            <a:endParaRPr lang="en-US" dirty="0"/>
          </a:p>
          <a:p>
            <a:pPr marL="742950" lvl="2" indent="-285750"/>
            <a:r>
              <a:rPr lang="en-US" dirty="0"/>
              <a:t>Below limit           91.45</a:t>
            </a:r>
          </a:p>
          <a:p>
            <a:pPr marL="742950" lvl="2" indent="-285750"/>
            <a:r>
              <a:rPr lang="en-US" dirty="0"/>
              <a:t>Above limit            8.55 </a:t>
            </a:r>
          </a:p>
          <a:p>
            <a:pPr marL="285750" lvl="1" indent="-285750"/>
            <a:r>
              <a:rPr lang="en-US" dirty="0"/>
              <a:t>Handling Numeric column</a:t>
            </a:r>
          </a:p>
          <a:p>
            <a:pPr marL="742950" lvl="2" indent="-285750"/>
            <a:r>
              <a:rPr lang="en-US" dirty="0"/>
              <a:t>No missing value</a:t>
            </a:r>
          </a:p>
          <a:p>
            <a:pPr marL="742950" lvl="2" indent="-285750"/>
            <a:r>
              <a:rPr lang="en-US" dirty="0"/>
              <a:t>Scaling using </a:t>
            </a:r>
            <a:r>
              <a:rPr lang="en-US" dirty="0" err="1"/>
              <a:t>RobustScaler</a:t>
            </a:r>
            <a:endParaRPr lang="en-US" dirty="0"/>
          </a:p>
          <a:p>
            <a:pPr lvl="2" indent="0">
              <a:buNone/>
            </a:pPr>
            <a:endParaRPr lang="en-US" dirty="0"/>
          </a:p>
          <a:p>
            <a:pPr lvl="2" indent="0">
              <a:buNone/>
            </a:pP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7593737-E562-55E4-1212-C0C995EDBE3F}"/>
              </a:ext>
            </a:extLst>
          </p:cNvPr>
          <p:cNvSpPr txBox="1">
            <a:spLocks/>
          </p:cNvSpPr>
          <p:nvPr/>
        </p:nvSpPr>
        <p:spPr>
          <a:xfrm>
            <a:off x="6096000" y="832548"/>
            <a:ext cx="5586919" cy="5388510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1" indent="-285750"/>
            <a:r>
              <a:rPr lang="en-US" dirty="0"/>
              <a:t>Handling Categorical column</a:t>
            </a:r>
          </a:p>
          <a:p>
            <a:pPr marL="742950" lvl="2" indent="-285750"/>
            <a:r>
              <a:rPr lang="en-US" dirty="0"/>
              <a:t>Missing value</a:t>
            </a:r>
          </a:p>
          <a:p>
            <a:pPr marL="971550" lvl="3" indent="-285750"/>
            <a:r>
              <a:rPr lang="en-US" dirty="0"/>
              <a:t>Use </a:t>
            </a:r>
            <a:r>
              <a:rPr lang="en-US" dirty="0" err="1"/>
              <a:t>SimpleImputer</a:t>
            </a:r>
            <a:r>
              <a:rPr lang="en-US" dirty="0"/>
              <a:t> to handle missing value as same as handling missing data in data analysis phase</a:t>
            </a:r>
          </a:p>
          <a:p>
            <a:pPr marL="742950" lvl="2" indent="-285750"/>
            <a:r>
              <a:rPr lang="en-US" dirty="0"/>
              <a:t>Encoding</a:t>
            </a:r>
          </a:p>
          <a:p>
            <a:pPr marL="971550" lvl="3" indent="-285750"/>
            <a:r>
              <a:rPr lang="en-US" dirty="0" err="1"/>
              <a:t>OneHotEncoder</a:t>
            </a:r>
            <a:endParaRPr lang="en-US" dirty="0"/>
          </a:p>
          <a:p>
            <a:pPr marL="971550" lvl="3" indent="-285750"/>
            <a:r>
              <a:rPr lang="en-US" dirty="0" err="1"/>
              <a:t>BinaryEncoder</a:t>
            </a:r>
            <a:endParaRPr lang="en-US" dirty="0"/>
          </a:p>
          <a:p>
            <a:pPr marL="285750" lvl="1" indent="-285750"/>
            <a:r>
              <a:rPr lang="en-US" dirty="0"/>
              <a:t>Y train\test Encoding:</a:t>
            </a:r>
          </a:p>
          <a:p>
            <a:pPr marL="742950" lvl="2" indent="-285750"/>
            <a:r>
              <a:rPr lang="en-US" dirty="0" err="1"/>
              <a:t>OrdinalEncoder</a:t>
            </a:r>
            <a:r>
              <a:rPr lang="en-US" dirty="0"/>
              <a:t> to change it from text to 0-1</a:t>
            </a:r>
          </a:p>
          <a:p>
            <a:pPr marL="285750" lvl="1" indent="-285750"/>
            <a:r>
              <a:rPr lang="en-US" dirty="0"/>
              <a:t>Handel imbalanced </a:t>
            </a:r>
          </a:p>
          <a:p>
            <a:pPr marL="742950" lvl="2" indent="-285750"/>
            <a:r>
              <a:rPr lang="en-US" dirty="0"/>
              <a:t>Using SMOTE : 0 50% - 1 50%</a:t>
            </a:r>
          </a:p>
          <a:p>
            <a:pPr marL="742950" lvl="2" indent="-285750"/>
            <a:endParaRPr lang="en-US" dirty="0"/>
          </a:p>
          <a:p>
            <a:pPr marL="742950" lvl="2" indent="-285750"/>
            <a:endParaRPr lang="en-US" dirty="0"/>
          </a:p>
          <a:p>
            <a:pPr lvl="2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07140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11" descr="A close up of dots&#10;">
            <a:extLst>
              <a:ext uri="{FF2B5EF4-FFF2-40B4-BE49-F238E27FC236}">
                <a16:creationId xmlns:a16="http://schemas.microsoft.com/office/drawing/2014/main" id="{030E03B4-DAB0-F43D-4B1C-C54F75E621A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4AB1CD4B-2C7F-1593-8E69-B7450F3DC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437" y="400485"/>
            <a:ext cx="9467127" cy="2527911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1844722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ubtitle 11">
            <a:extLst>
              <a:ext uri="{FF2B5EF4-FFF2-40B4-BE49-F238E27FC236}">
                <a16:creationId xmlns:a16="http://schemas.microsoft.com/office/drawing/2014/main" id="{A336FEA9-C85A-3569-16F0-5ECBABBE0B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" y="0"/>
            <a:ext cx="12191999" cy="683219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AFE779-A1B2-03DF-8643-66A24C343153}"/>
              </a:ext>
            </a:extLst>
          </p:cNvPr>
          <p:cNvSpPr txBox="1"/>
          <p:nvPr/>
        </p:nvSpPr>
        <p:spPr>
          <a:xfrm>
            <a:off x="1585610" y="1416118"/>
            <a:ext cx="88229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dataset represent U.S. population data from the 20th century; the median income was approximately $50,000 for approximately 100,000 person.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071D2B7-44DB-5E7F-0AD7-398C3F0EC986}"/>
              </a:ext>
            </a:extLst>
          </p:cNvPr>
          <p:cNvSpPr txBox="1"/>
          <p:nvPr/>
        </p:nvSpPr>
        <p:spPr>
          <a:xfrm>
            <a:off x="463688" y="2349361"/>
            <a:ext cx="575877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Key Data Categories :</a:t>
            </a:r>
          </a:p>
          <a:p>
            <a:pPr marL="285750" indent="-28575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/>
              <a:t>Demographics</a:t>
            </a:r>
          </a:p>
          <a:p>
            <a:pPr marL="742950" lvl="1" indent="-28575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/>
              <a:t>Age.</a:t>
            </a:r>
          </a:p>
          <a:p>
            <a:pPr marL="742950" lvl="1" indent="-28575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/>
              <a:t>Gender: Male and Female.</a:t>
            </a:r>
          </a:p>
          <a:p>
            <a:pPr marL="742950" lvl="1" indent="-28575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/>
              <a:t>Race &amp; Ethnicity: Includes White, Black.</a:t>
            </a:r>
          </a:p>
          <a:p>
            <a:pPr marL="742950" lvl="1" indent="-28575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§"/>
            </a:pPr>
            <a:endParaRPr lang="en-US" dirty="0"/>
          </a:p>
          <a:p>
            <a:pPr marL="285750" indent="-28575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/>
              <a:t>Education</a:t>
            </a:r>
          </a:p>
          <a:p>
            <a:pPr marL="742950" lvl="1" indent="-28575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/>
              <a:t>Education :Levels range from less than 1st grade to doctorate degrees</a:t>
            </a:r>
          </a:p>
          <a:p>
            <a:pPr marL="742950" lvl="1" indent="-28575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/>
              <a:t>Education institution</a:t>
            </a:r>
          </a:p>
          <a:p>
            <a:pPr lvl="1">
              <a:buClr>
                <a:schemeClr val="accent2">
                  <a:lumMod val="75000"/>
                </a:schemeClr>
              </a:buClr>
            </a:pP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015737B-E39D-ADE6-6153-A496E7ADF2B5}"/>
              </a:ext>
            </a:extLst>
          </p:cNvPr>
          <p:cNvSpPr txBox="1"/>
          <p:nvPr/>
        </p:nvSpPr>
        <p:spPr>
          <a:xfrm>
            <a:off x="6096000" y="2349361"/>
            <a:ext cx="575877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/>
              <a:t>Employment</a:t>
            </a:r>
          </a:p>
          <a:p>
            <a:pPr marL="742950" lvl="1" indent="-28575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/>
              <a:t>Statuses: Full-time, part-time, unemployed, not in labor force.</a:t>
            </a:r>
          </a:p>
          <a:p>
            <a:pPr marL="742950" lvl="1" indent="-28575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/>
              <a:t>Industries code: Manufacturing, retail, education, public administration, construction, finance, etc.</a:t>
            </a:r>
          </a:p>
          <a:p>
            <a:pPr marL="742950" lvl="1" indent="-28575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/>
              <a:t>Occupations: From professional specialties to clerical, sales, machine operators, and more.</a:t>
            </a:r>
          </a:p>
          <a:p>
            <a:pPr marL="285750" indent="-28575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§"/>
            </a:pPr>
            <a:endParaRPr lang="en-US" dirty="0"/>
          </a:p>
          <a:p>
            <a:pPr marL="285750" indent="-28575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/>
              <a:t>Marital</a:t>
            </a:r>
          </a:p>
          <a:p>
            <a:pPr marL="285750" indent="-28575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/>
              <a:t>Household &amp; Family</a:t>
            </a:r>
          </a:p>
          <a:p>
            <a:pPr marL="285750" indent="-28575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/>
              <a:t>Citizenship &amp; Migration</a:t>
            </a:r>
          </a:p>
          <a:p>
            <a:pPr marL="285750" indent="-28575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/>
              <a:t>Income &amp; Financials</a:t>
            </a:r>
          </a:p>
          <a:p>
            <a:pPr marL="285750" indent="-28575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§"/>
            </a:pP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4C3F550-33BE-7149-48F7-BEBBFC6487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99366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20127" y="696032"/>
            <a:ext cx="5190009" cy="1484134"/>
          </a:xfrm>
          <a:noFill/>
        </p:spPr>
        <p:txBody>
          <a:bodyPr>
            <a:no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Index : 209499 entries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Data columns (total 43 columns)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Data type: float64(1), int64(12), object(30)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6AA2678-D2AD-6101-2A00-2289475AE8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4FE4C04-8F6C-3774-6A18-A012C88EA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en-US" sz="2800" dirty="0"/>
              <a:t>DATA UNDERSTANDING</a:t>
            </a:r>
          </a:p>
        </p:txBody>
      </p:sp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7AB28B34-0CB1-EBD2-E414-AAE7C56A0F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2637071"/>
              </p:ext>
            </p:extLst>
          </p:nvPr>
        </p:nvGraphicFramePr>
        <p:xfrm>
          <a:off x="317766" y="3051706"/>
          <a:ext cx="11731566" cy="1484133"/>
        </p:xfrm>
        <a:graphic>
          <a:graphicData uri="http://schemas.openxmlformats.org/drawingml/2006/table">
            <a:tbl>
              <a:tblPr/>
              <a:tblGrid>
                <a:gridCol w="837969">
                  <a:extLst>
                    <a:ext uri="{9D8B030D-6E8A-4147-A177-3AD203B41FA5}">
                      <a16:colId xmlns:a16="http://schemas.microsoft.com/office/drawing/2014/main" val="4143172657"/>
                    </a:ext>
                  </a:extLst>
                </a:gridCol>
                <a:gridCol w="837969">
                  <a:extLst>
                    <a:ext uri="{9D8B030D-6E8A-4147-A177-3AD203B41FA5}">
                      <a16:colId xmlns:a16="http://schemas.microsoft.com/office/drawing/2014/main" val="1995364616"/>
                    </a:ext>
                  </a:extLst>
                </a:gridCol>
                <a:gridCol w="837969">
                  <a:extLst>
                    <a:ext uri="{9D8B030D-6E8A-4147-A177-3AD203B41FA5}">
                      <a16:colId xmlns:a16="http://schemas.microsoft.com/office/drawing/2014/main" val="2071540377"/>
                    </a:ext>
                  </a:extLst>
                </a:gridCol>
                <a:gridCol w="837969">
                  <a:extLst>
                    <a:ext uri="{9D8B030D-6E8A-4147-A177-3AD203B41FA5}">
                      <a16:colId xmlns:a16="http://schemas.microsoft.com/office/drawing/2014/main" val="2037262499"/>
                    </a:ext>
                  </a:extLst>
                </a:gridCol>
                <a:gridCol w="837969">
                  <a:extLst>
                    <a:ext uri="{9D8B030D-6E8A-4147-A177-3AD203B41FA5}">
                      <a16:colId xmlns:a16="http://schemas.microsoft.com/office/drawing/2014/main" val="2135857012"/>
                    </a:ext>
                  </a:extLst>
                </a:gridCol>
                <a:gridCol w="837969">
                  <a:extLst>
                    <a:ext uri="{9D8B030D-6E8A-4147-A177-3AD203B41FA5}">
                      <a16:colId xmlns:a16="http://schemas.microsoft.com/office/drawing/2014/main" val="3541884367"/>
                    </a:ext>
                  </a:extLst>
                </a:gridCol>
                <a:gridCol w="837969">
                  <a:extLst>
                    <a:ext uri="{9D8B030D-6E8A-4147-A177-3AD203B41FA5}">
                      <a16:colId xmlns:a16="http://schemas.microsoft.com/office/drawing/2014/main" val="374648694"/>
                    </a:ext>
                  </a:extLst>
                </a:gridCol>
                <a:gridCol w="837969">
                  <a:extLst>
                    <a:ext uri="{9D8B030D-6E8A-4147-A177-3AD203B41FA5}">
                      <a16:colId xmlns:a16="http://schemas.microsoft.com/office/drawing/2014/main" val="3567872475"/>
                    </a:ext>
                  </a:extLst>
                </a:gridCol>
                <a:gridCol w="837969">
                  <a:extLst>
                    <a:ext uri="{9D8B030D-6E8A-4147-A177-3AD203B41FA5}">
                      <a16:colId xmlns:a16="http://schemas.microsoft.com/office/drawing/2014/main" val="1018408207"/>
                    </a:ext>
                  </a:extLst>
                </a:gridCol>
                <a:gridCol w="837969">
                  <a:extLst>
                    <a:ext uri="{9D8B030D-6E8A-4147-A177-3AD203B41FA5}">
                      <a16:colId xmlns:a16="http://schemas.microsoft.com/office/drawing/2014/main" val="3924404514"/>
                    </a:ext>
                  </a:extLst>
                </a:gridCol>
                <a:gridCol w="837969">
                  <a:extLst>
                    <a:ext uri="{9D8B030D-6E8A-4147-A177-3AD203B41FA5}">
                      <a16:colId xmlns:a16="http://schemas.microsoft.com/office/drawing/2014/main" val="2283232510"/>
                    </a:ext>
                  </a:extLst>
                </a:gridCol>
                <a:gridCol w="837969">
                  <a:extLst>
                    <a:ext uri="{9D8B030D-6E8A-4147-A177-3AD203B41FA5}">
                      <a16:colId xmlns:a16="http://schemas.microsoft.com/office/drawing/2014/main" val="416858195"/>
                    </a:ext>
                  </a:extLst>
                </a:gridCol>
                <a:gridCol w="837969">
                  <a:extLst>
                    <a:ext uri="{9D8B030D-6E8A-4147-A177-3AD203B41FA5}">
                      <a16:colId xmlns:a16="http://schemas.microsoft.com/office/drawing/2014/main" val="519117646"/>
                    </a:ext>
                  </a:extLst>
                </a:gridCol>
                <a:gridCol w="837969">
                  <a:extLst>
                    <a:ext uri="{9D8B030D-6E8A-4147-A177-3AD203B41FA5}">
                      <a16:colId xmlns:a16="http://schemas.microsoft.com/office/drawing/2014/main" val="3165017819"/>
                    </a:ext>
                  </a:extLst>
                </a:gridCol>
              </a:tblGrid>
              <a:tr h="608251">
                <a:tc>
                  <a:txBody>
                    <a:bodyPr/>
                    <a:lstStyle/>
                    <a:p>
                      <a:pPr algn="ctr"/>
                      <a:endParaRPr lang="en-US" sz="1050" b="1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effectLst/>
                        </a:rPr>
                        <a:t>age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 err="1">
                          <a:effectLst/>
                        </a:rPr>
                        <a:t>employment_stat</a:t>
                      </a:r>
                      <a:endParaRPr lang="en-US" sz="1050" b="1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 err="1">
                          <a:effectLst/>
                        </a:rPr>
                        <a:t>wage_per_hour</a:t>
                      </a:r>
                      <a:endParaRPr lang="en-US" sz="1050" b="1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 err="1">
                          <a:effectLst/>
                        </a:rPr>
                        <a:t>working_week_per_year</a:t>
                      </a:r>
                      <a:endParaRPr lang="en-US" sz="1050" b="1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 err="1">
                          <a:effectLst/>
                        </a:rPr>
                        <a:t>industry_code</a:t>
                      </a:r>
                      <a:endParaRPr lang="en-US" sz="1050" b="1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 err="1">
                          <a:effectLst/>
                        </a:rPr>
                        <a:t>occupation_code</a:t>
                      </a:r>
                      <a:endParaRPr lang="en-US" sz="1050" b="1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 err="1">
                          <a:effectLst/>
                        </a:rPr>
                        <a:t>total_employed</a:t>
                      </a:r>
                      <a:endParaRPr lang="en-US" sz="1050" b="1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 err="1">
                          <a:effectLst/>
                        </a:rPr>
                        <a:t>vet_benefit</a:t>
                      </a:r>
                      <a:endParaRPr lang="en-US" sz="1050" b="1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effectLst/>
                        </a:rPr>
                        <a:t>gains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effectLst/>
                        </a:rPr>
                        <a:t>losses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 err="1">
                          <a:effectLst/>
                        </a:rPr>
                        <a:t>stocks_status</a:t>
                      </a:r>
                      <a:endParaRPr lang="en-US" sz="1050" b="1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 err="1">
                          <a:effectLst/>
                        </a:rPr>
                        <a:t>mig_year</a:t>
                      </a:r>
                      <a:endParaRPr lang="en-US" sz="1050" b="1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 err="1">
                          <a:effectLst/>
                        </a:rPr>
                        <a:t>importance_of_record</a:t>
                      </a:r>
                      <a:endParaRPr lang="en-US" sz="1050" b="1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8987235"/>
                  </a:ext>
                </a:extLst>
              </a:tr>
              <a:tr h="324401">
                <a:tc>
                  <a:txBody>
                    <a:bodyPr/>
                    <a:lstStyle/>
                    <a:p>
                      <a:pPr fontAlgn="ctr"/>
                      <a:r>
                        <a:rPr lang="en-US" sz="1400">
                          <a:effectLst/>
                        </a:rPr>
                        <a:t>min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94.0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37.87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69515859"/>
                  </a:ext>
                </a:extLst>
              </a:tr>
              <a:tr h="551481">
                <a:tc>
                  <a:txBody>
                    <a:bodyPr/>
                    <a:lstStyle/>
                    <a:p>
                      <a:pPr fontAlgn="ctr"/>
                      <a:r>
                        <a:rPr lang="en-US" sz="1400">
                          <a:effectLst/>
                        </a:rPr>
                        <a:t>max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90.0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9999.0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52.0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51.0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46.0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6.0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2.0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99999.0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4608.0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99999.0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95.0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18656.30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6274838"/>
                  </a:ext>
                </a:extLst>
              </a:tr>
            </a:tbl>
          </a:graphicData>
        </a:graphic>
      </p:graphicFrame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320645EA-2553-A308-2EF0-4089AA0DE69E}"/>
              </a:ext>
            </a:extLst>
          </p:cNvPr>
          <p:cNvSpPr txBox="1">
            <a:spLocks/>
          </p:cNvSpPr>
          <p:nvPr/>
        </p:nvSpPr>
        <p:spPr>
          <a:xfrm>
            <a:off x="317766" y="2322161"/>
            <a:ext cx="1900140" cy="328613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Numeric columns </a:t>
            </a:r>
          </a:p>
        </p:txBody>
      </p:sp>
    </p:spTree>
    <p:extLst>
      <p:ext uri="{BB962C8B-B14F-4D97-AF65-F5344CB8AC3E}">
        <p14:creationId xmlns:p14="http://schemas.microsoft.com/office/powerpoint/2010/main" val="22431593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425E28-A3E9-6E98-3A23-7F64AB9946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DBDB98D-4644-FA09-89D0-3DA7A8B7D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C7EB511-93AF-D706-D1B1-BB56359594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en-US" sz="2800" dirty="0"/>
              <a:t>DATA UNDERSTANDING</a:t>
            </a:r>
          </a:p>
        </p:txBody>
      </p:sp>
      <p:graphicFrame>
        <p:nvGraphicFramePr>
          <p:cNvPr id="29" name="Table 28">
            <a:extLst>
              <a:ext uri="{FF2B5EF4-FFF2-40B4-BE49-F238E27FC236}">
                <a16:creationId xmlns:a16="http://schemas.microsoft.com/office/drawing/2014/main" id="{13CF2C80-6F5C-A906-F9CF-C6CA36D1BB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0127372"/>
              </p:ext>
            </p:extLst>
          </p:nvPr>
        </p:nvGraphicFramePr>
        <p:xfrm>
          <a:off x="214008" y="1770434"/>
          <a:ext cx="11673185" cy="1972790"/>
        </p:xfrm>
        <a:graphic>
          <a:graphicData uri="http://schemas.openxmlformats.org/drawingml/2006/table">
            <a:tbl>
              <a:tblPr/>
              <a:tblGrid>
                <a:gridCol w="792483">
                  <a:extLst>
                    <a:ext uri="{9D8B030D-6E8A-4147-A177-3AD203B41FA5}">
                      <a16:colId xmlns:a16="http://schemas.microsoft.com/office/drawing/2014/main" val="3781758097"/>
                    </a:ext>
                  </a:extLst>
                </a:gridCol>
                <a:gridCol w="777193">
                  <a:extLst>
                    <a:ext uri="{9D8B030D-6E8A-4147-A177-3AD203B41FA5}">
                      <a16:colId xmlns:a16="http://schemas.microsoft.com/office/drawing/2014/main" val="1614809204"/>
                    </a:ext>
                  </a:extLst>
                </a:gridCol>
                <a:gridCol w="777193">
                  <a:extLst>
                    <a:ext uri="{9D8B030D-6E8A-4147-A177-3AD203B41FA5}">
                      <a16:colId xmlns:a16="http://schemas.microsoft.com/office/drawing/2014/main" val="2814869447"/>
                    </a:ext>
                  </a:extLst>
                </a:gridCol>
                <a:gridCol w="777193">
                  <a:extLst>
                    <a:ext uri="{9D8B030D-6E8A-4147-A177-3AD203B41FA5}">
                      <a16:colId xmlns:a16="http://schemas.microsoft.com/office/drawing/2014/main" val="161828137"/>
                    </a:ext>
                  </a:extLst>
                </a:gridCol>
                <a:gridCol w="777193">
                  <a:extLst>
                    <a:ext uri="{9D8B030D-6E8A-4147-A177-3AD203B41FA5}">
                      <a16:colId xmlns:a16="http://schemas.microsoft.com/office/drawing/2014/main" val="1556223046"/>
                    </a:ext>
                  </a:extLst>
                </a:gridCol>
                <a:gridCol w="777193">
                  <a:extLst>
                    <a:ext uri="{9D8B030D-6E8A-4147-A177-3AD203B41FA5}">
                      <a16:colId xmlns:a16="http://schemas.microsoft.com/office/drawing/2014/main" val="2865662631"/>
                    </a:ext>
                  </a:extLst>
                </a:gridCol>
                <a:gridCol w="777193">
                  <a:extLst>
                    <a:ext uri="{9D8B030D-6E8A-4147-A177-3AD203B41FA5}">
                      <a16:colId xmlns:a16="http://schemas.microsoft.com/office/drawing/2014/main" val="3035386026"/>
                    </a:ext>
                  </a:extLst>
                </a:gridCol>
                <a:gridCol w="777193">
                  <a:extLst>
                    <a:ext uri="{9D8B030D-6E8A-4147-A177-3AD203B41FA5}">
                      <a16:colId xmlns:a16="http://schemas.microsoft.com/office/drawing/2014/main" val="624192990"/>
                    </a:ext>
                  </a:extLst>
                </a:gridCol>
                <a:gridCol w="777193">
                  <a:extLst>
                    <a:ext uri="{9D8B030D-6E8A-4147-A177-3AD203B41FA5}">
                      <a16:colId xmlns:a16="http://schemas.microsoft.com/office/drawing/2014/main" val="4107341111"/>
                    </a:ext>
                  </a:extLst>
                </a:gridCol>
                <a:gridCol w="777193">
                  <a:extLst>
                    <a:ext uri="{9D8B030D-6E8A-4147-A177-3AD203B41FA5}">
                      <a16:colId xmlns:a16="http://schemas.microsoft.com/office/drawing/2014/main" val="3882672951"/>
                    </a:ext>
                  </a:extLst>
                </a:gridCol>
                <a:gridCol w="777193">
                  <a:extLst>
                    <a:ext uri="{9D8B030D-6E8A-4147-A177-3AD203B41FA5}">
                      <a16:colId xmlns:a16="http://schemas.microsoft.com/office/drawing/2014/main" val="788360667"/>
                    </a:ext>
                  </a:extLst>
                </a:gridCol>
                <a:gridCol w="777193">
                  <a:extLst>
                    <a:ext uri="{9D8B030D-6E8A-4147-A177-3AD203B41FA5}">
                      <a16:colId xmlns:a16="http://schemas.microsoft.com/office/drawing/2014/main" val="3114245157"/>
                    </a:ext>
                  </a:extLst>
                </a:gridCol>
                <a:gridCol w="777193">
                  <a:extLst>
                    <a:ext uri="{9D8B030D-6E8A-4147-A177-3AD203B41FA5}">
                      <a16:colId xmlns:a16="http://schemas.microsoft.com/office/drawing/2014/main" val="1719179458"/>
                    </a:ext>
                  </a:extLst>
                </a:gridCol>
                <a:gridCol w="777193">
                  <a:extLst>
                    <a:ext uri="{9D8B030D-6E8A-4147-A177-3AD203B41FA5}">
                      <a16:colId xmlns:a16="http://schemas.microsoft.com/office/drawing/2014/main" val="2858545971"/>
                    </a:ext>
                  </a:extLst>
                </a:gridCol>
                <a:gridCol w="777193">
                  <a:extLst>
                    <a:ext uri="{9D8B030D-6E8A-4147-A177-3AD203B41FA5}">
                      <a16:colId xmlns:a16="http://schemas.microsoft.com/office/drawing/2014/main" val="1455814343"/>
                    </a:ext>
                  </a:extLst>
                </a:gridCol>
              </a:tblGrid>
              <a:tr h="610526">
                <a:tc>
                  <a:txBody>
                    <a:bodyPr/>
                    <a:lstStyle/>
                    <a:p>
                      <a:pPr algn="ctr"/>
                      <a:br>
                        <a:rPr lang="en-US" sz="1000" b="1" dirty="0">
                          <a:effectLst/>
                        </a:rPr>
                      </a:br>
                      <a:r>
                        <a:rPr lang="en-US" sz="1000" b="1" dirty="0">
                          <a:effectLst/>
                        </a:rPr>
                        <a:t>ID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effectLst/>
                        </a:rPr>
                        <a:t>gender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effectLst/>
                        </a:rPr>
                        <a:t>education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effectLst/>
                        </a:rPr>
                        <a:t>class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 err="1">
                          <a:effectLst/>
                        </a:rPr>
                        <a:t>education_institute</a:t>
                      </a:r>
                      <a:endParaRPr lang="en-US" sz="1050" b="1" dirty="0">
                        <a:effectLst/>
                      </a:endParaRP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 err="1">
                          <a:effectLst/>
                        </a:rPr>
                        <a:t>marital_status</a:t>
                      </a:r>
                      <a:endParaRPr lang="en-US" sz="1050" b="1" dirty="0">
                        <a:effectLst/>
                      </a:endParaRP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effectLst/>
                        </a:rPr>
                        <a:t>race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 err="1">
                          <a:effectLst/>
                        </a:rPr>
                        <a:t>is_hispanic</a:t>
                      </a:r>
                      <a:endParaRPr lang="en-US" sz="1050" b="1" dirty="0">
                        <a:effectLst/>
                      </a:endParaRP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 err="1">
                          <a:effectLst/>
                        </a:rPr>
                        <a:t>employment_commitment</a:t>
                      </a:r>
                      <a:endParaRPr lang="en-US" sz="1050" b="1" dirty="0">
                        <a:effectLst/>
                      </a:endParaRP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 err="1">
                          <a:effectLst/>
                        </a:rPr>
                        <a:t>unemployment_reason</a:t>
                      </a:r>
                      <a:endParaRPr lang="en-US" sz="1050" b="1" dirty="0">
                        <a:effectLst/>
                      </a:endParaRP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 err="1">
                          <a:effectLst/>
                        </a:rPr>
                        <a:t>is_labor_union</a:t>
                      </a:r>
                      <a:endParaRPr lang="en-US" sz="1050" b="1" dirty="0">
                        <a:effectLst/>
                      </a:endParaRP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 err="1">
                          <a:effectLst/>
                        </a:rPr>
                        <a:t>industry_code_main</a:t>
                      </a:r>
                      <a:endParaRPr lang="en-US" sz="1050" b="1" dirty="0">
                        <a:effectLst/>
                      </a:endParaRP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 err="1">
                          <a:effectLst/>
                        </a:rPr>
                        <a:t>occupation_code_main</a:t>
                      </a:r>
                      <a:endParaRPr lang="en-US" sz="1050" b="1" dirty="0">
                        <a:effectLst/>
                      </a:endParaRP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 err="1">
                          <a:effectLst/>
                        </a:rPr>
                        <a:t>household_stat</a:t>
                      </a:r>
                      <a:endParaRPr lang="en-US" sz="1050" b="1" dirty="0">
                        <a:effectLst/>
                      </a:endParaRP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 err="1">
                          <a:effectLst/>
                        </a:rPr>
                        <a:t>household_summary</a:t>
                      </a:r>
                      <a:endParaRPr lang="en-US" sz="1050" b="1" dirty="0">
                        <a:effectLst/>
                      </a:endParaRP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3629802"/>
                  </a:ext>
                </a:extLst>
              </a:tr>
              <a:tr h="172260">
                <a:tc>
                  <a:txBody>
                    <a:bodyPr/>
                    <a:lstStyle/>
                    <a:p>
                      <a:pPr fontAlgn="ctr"/>
                      <a:r>
                        <a:rPr lang="en-US" sz="1100" b="1" dirty="0">
                          <a:effectLst/>
                        </a:rPr>
                        <a:t>count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209499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209499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209499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104254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13302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209499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209499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209499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209499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6520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20079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209499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103805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209499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2160936"/>
                  </a:ext>
                </a:extLst>
              </a:tr>
              <a:tr h="172260">
                <a:tc>
                  <a:txBody>
                    <a:bodyPr/>
                    <a:lstStyle/>
                    <a:p>
                      <a:pPr fontAlgn="ctr"/>
                      <a:r>
                        <a:rPr lang="en-US" sz="1100" b="1" dirty="0">
                          <a:effectLst/>
                        </a:rPr>
                        <a:t>unique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209499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17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8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2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7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5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10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8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5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24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14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38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46410525"/>
                  </a:ext>
                </a:extLst>
              </a:tr>
              <a:tr h="636890">
                <a:tc>
                  <a:txBody>
                    <a:bodyPr/>
                    <a:lstStyle/>
                    <a:p>
                      <a:pPr fontAlgn="ctr"/>
                      <a:r>
                        <a:rPr lang="en-US" sz="1100" b="1" dirty="0">
                          <a:effectLst/>
                        </a:rPr>
                        <a:t>top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ID_TZ99999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Female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High school graduate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Private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High school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Never married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White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All other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Children or Armed Forces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Other job loser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No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Not in universe or children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Adm support including clerical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Householder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9665232"/>
                  </a:ext>
                </a:extLst>
              </a:tr>
              <a:tr h="172260">
                <a:tc>
                  <a:txBody>
                    <a:bodyPr/>
                    <a:lstStyle/>
                    <a:p>
                      <a:pPr fontAlgn="ctr"/>
                      <a:r>
                        <a:rPr lang="en-US" sz="1100" b="1" dirty="0" err="1">
                          <a:effectLst/>
                        </a:rPr>
                        <a:t>freq</a:t>
                      </a:r>
                      <a:endParaRPr lang="en-US" sz="1100" b="1" dirty="0">
                        <a:effectLst/>
                      </a:endParaRP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108784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50627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75617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7247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90723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175709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180404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129789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2242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16968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105694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15351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56195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743917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DC2B6E5-EA4A-6628-7213-9764BEB30B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7077304"/>
              </p:ext>
            </p:extLst>
          </p:nvPr>
        </p:nvGraphicFramePr>
        <p:xfrm>
          <a:off x="1021403" y="4048187"/>
          <a:ext cx="10865792" cy="1822868"/>
        </p:xfrm>
        <a:graphic>
          <a:graphicData uri="http://schemas.openxmlformats.org/drawingml/2006/table">
            <a:tbl>
              <a:tblPr/>
              <a:tblGrid>
                <a:gridCol w="679112">
                  <a:extLst>
                    <a:ext uri="{9D8B030D-6E8A-4147-A177-3AD203B41FA5}">
                      <a16:colId xmlns:a16="http://schemas.microsoft.com/office/drawing/2014/main" val="2437951051"/>
                    </a:ext>
                  </a:extLst>
                </a:gridCol>
                <a:gridCol w="679112">
                  <a:extLst>
                    <a:ext uri="{9D8B030D-6E8A-4147-A177-3AD203B41FA5}">
                      <a16:colId xmlns:a16="http://schemas.microsoft.com/office/drawing/2014/main" val="856726024"/>
                    </a:ext>
                  </a:extLst>
                </a:gridCol>
                <a:gridCol w="679112">
                  <a:extLst>
                    <a:ext uri="{9D8B030D-6E8A-4147-A177-3AD203B41FA5}">
                      <a16:colId xmlns:a16="http://schemas.microsoft.com/office/drawing/2014/main" val="1034448127"/>
                    </a:ext>
                  </a:extLst>
                </a:gridCol>
                <a:gridCol w="679112">
                  <a:extLst>
                    <a:ext uri="{9D8B030D-6E8A-4147-A177-3AD203B41FA5}">
                      <a16:colId xmlns:a16="http://schemas.microsoft.com/office/drawing/2014/main" val="3033179362"/>
                    </a:ext>
                  </a:extLst>
                </a:gridCol>
                <a:gridCol w="679112">
                  <a:extLst>
                    <a:ext uri="{9D8B030D-6E8A-4147-A177-3AD203B41FA5}">
                      <a16:colId xmlns:a16="http://schemas.microsoft.com/office/drawing/2014/main" val="1200039640"/>
                    </a:ext>
                  </a:extLst>
                </a:gridCol>
                <a:gridCol w="679112">
                  <a:extLst>
                    <a:ext uri="{9D8B030D-6E8A-4147-A177-3AD203B41FA5}">
                      <a16:colId xmlns:a16="http://schemas.microsoft.com/office/drawing/2014/main" val="1513007723"/>
                    </a:ext>
                  </a:extLst>
                </a:gridCol>
                <a:gridCol w="679112">
                  <a:extLst>
                    <a:ext uri="{9D8B030D-6E8A-4147-A177-3AD203B41FA5}">
                      <a16:colId xmlns:a16="http://schemas.microsoft.com/office/drawing/2014/main" val="66801424"/>
                    </a:ext>
                  </a:extLst>
                </a:gridCol>
                <a:gridCol w="679112">
                  <a:extLst>
                    <a:ext uri="{9D8B030D-6E8A-4147-A177-3AD203B41FA5}">
                      <a16:colId xmlns:a16="http://schemas.microsoft.com/office/drawing/2014/main" val="3600246055"/>
                    </a:ext>
                  </a:extLst>
                </a:gridCol>
                <a:gridCol w="679112">
                  <a:extLst>
                    <a:ext uri="{9D8B030D-6E8A-4147-A177-3AD203B41FA5}">
                      <a16:colId xmlns:a16="http://schemas.microsoft.com/office/drawing/2014/main" val="916524130"/>
                    </a:ext>
                  </a:extLst>
                </a:gridCol>
                <a:gridCol w="679112">
                  <a:extLst>
                    <a:ext uri="{9D8B030D-6E8A-4147-A177-3AD203B41FA5}">
                      <a16:colId xmlns:a16="http://schemas.microsoft.com/office/drawing/2014/main" val="278179572"/>
                    </a:ext>
                  </a:extLst>
                </a:gridCol>
                <a:gridCol w="679112">
                  <a:extLst>
                    <a:ext uri="{9D8B030D-6E8A-4147-A177-3AD203B41FA5}">
                      <a16:colId xmlns:a16="http://schemas.microsoft.com/office/drawing/2014/main" val="3542174674"/>
                    </a:ext>
                  </a:extLst>
                </a:gridCol>
                <a:gridCol w="679112">
                  <a:extLst>
                    <a:ext uri="{9D8B030D-6E8A-4147-A177-3AD203B41FA5}">
                      <a16:colId xmlns:a16="http://schemas.microsoft.com/office/drawing/2014/main" val="3394927702"/>
                    </a:ext>
                  </a:extLst>
                </a:gridCol>
                <a:gridCol w="679112">
                  <a:extLst>
                    <a:ext uri="{9D8B030D-6E8A-4147-A177-3AD203B41FA5}">
                      <a16:colId xmlns:a16="http://schemas.microsoft.com/office/drawing/2014/main" val="1515404241"/>
                    </a:ext>
                  </a:extLst>
                </a:gridCol>
                <a:gridCol w="679112">
                  <a:extLst>
                    <a:ext uri="{9D8B030D-6E8A-4147-A177-3AD203B41FA5}">
                      <a16:colId xmlns:a16="http://schemas.microsoft.com/office/drawing/2014/main" val="2582092122"/>
                    </a:ext>
                  </a:extLst>
                </a:gridCol>
                <a:gridCol w="679112">
                  <a:extLst>
                    <a:ext uri="{9D8B030D-6E8A-4147-A177-3AD203B41FA5}">
                      <a16:colId xmlns:a16="http://schemas.microsoft.com/office/drawing/2014/main" val="289439109"/>
                    </a:ext>
                  </a:extLst>
                </a:gridCol>
                <a:gridCol w="679112">
                  <a:extLst>
                    <a:ext uri="{9D8B030D-6E8A-4147-A177-3AD203B41FA5}">
                      <a16:colId xmlns:a16="http://schemas.microsoft.com/office/drawing/2014/main" val="784665072"/>
                    </a:ext>
                  </a:extLst>
                </a:gridCol>
              </a:tblGrid>
              <a:tr h="643484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effectLst/>
                        </a:rPr>
                        <a:t>under_18_family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 err="1">
                          <a:effectLst/>
                        </a:rPr>
                        <a:t>veterans_admin_questionnaire</a:t>
                      </a:r>
                      <a:endParaRPr lang="en-US" sz="1000" b="1" dirty="0">
                        <a:effectLst/>
                      </a:endParaRP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 err="1">
                          <a:effectLst/>
                        </a:rPr>
                        <a:t>tax_status</a:t>
                      </a:r>
                      <a:endParaRPr lang="en-US" sz="1000" b="1" dirty="0">
                        <a:effectLst/>
                      </a:endParaRP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effectLst/>
                        </a:rPr>
                        <a:t>citizenship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>
                          <a:effectLst/>
                        </a:rPr>
                        <a:t>country_of_birth_own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 err="1">
                          <a:effectLst/>
                        </a:rPr>
                        <a:t>country_of_birth_father</a:t>
                      </a:r>
                      <a:endParaRPr lang="en-US" sz="1000" b="1" dirty="0">
                        <a:effectLst/>
                      </a:endParaRP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 err="1">
                          <a:effectLst/>
                        </a:rPr>
                        <a:t>country_of_birth_mother</a:t>
                      </a:r>
                      <a:endParaRPr lang="en-US" sz="1000" b="1" dirty="0">
                        <a:effectLst/>
                      </a:endParaRP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000" b="1" dirty="0" err="1">
                          <a:effectLst/>
                        </a:rPr>
                        <a:t>migration_code_change_in_msa</a:t>
                      </a:r>
                      <a:endParaRPr lang="fr-FR" sz="1000" b="1" dirty="0">
                        <a:effectLst/>
                      </a:endParaRP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 err="1">
                          <a:effectLst/>
                        </a:rPr>
                        <a:t>migration_prev_sunbelt</a:t>
                      </a:r>
                      <a:endParaRPr lang="en-US" sz="1000" b="1" dirty="0">
                        <a:effectLst/>
                      </a:endParaRP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 err="1">
                          <a:effectLst/>
                        </a:rPr>
                        <a:t>migration_code_move_within_reg</a:t>
                      </a:r>
                      <a:endParaRPr lang="en-US" sz="1000" b="1" dirty="0">
                        <a:effectLst/>
                      </a:endParaRP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000" b="1" dirty="0" err="1">
                          <a:effectLst/>
                        </a:rPr>
                        <a:t>migration_code_change_in_reg</a:t>
                      </a:r>
                      <a:endParaRPr lang="fr-FR" sz="1000" b="1" dirty="0">
                        <a:effectLst/>
                      </a:endParaRP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effectLst/>
                        </a:rPr>
                        <a:t>residence_1_year_ago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 err="1">
                          <a:effectLst/>
                        </a:rPr>
                        <a:t>old_residence_reg</a:t>
                      </a:r>
                      <a:endParaRPr lang="en-US" sz="1000" b="1" dirty="0">
                        <a:effectLst/>
                      </a:endParaRP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 err="1">
                          <a:effectLst/>
                        </a:rPr>
                        <a:t>old_residence_state</a:t>
                      </a:r>
                      <a:endParaRPr lang="en-US" sz="1000" b="1" dirty="0">
                        <a:effectLst/>
                      </a:endParaRP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 err="1">
                          <a:effectLst/>
                        </a:rPr>
                        <a:t>income_above_limit</a:t>
                      </a:r>
                      <a:endParaRPr lang="en-US" sz="1000" b="1" dirty="0">
                        <a:effectLst/>
                      </a:endParaRP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900" dirty="0"/>
                    </a:p>
                  </a:txBody>
                  <a:tcPr marL="20525" marR="20525" marT="10263" marB="1026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8163287"/>
                  </a:ext>
                </a:extLst>
              </a:tr>
              <a:tr h="166205">
                <a:tc>
                  <a:txBody>
                    <a:bodyPr/>
                    <a:lstStyle/>
                    <a:p>
                      <a:r>
                        <a:rPr lang="en-US" sz="1200" dirty="0"/>
                        <a:t>209499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57845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2084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209499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209499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209499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209499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209499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207911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121047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207911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207911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103215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16351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16351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209499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79003291"/>
                  </a:ext>
                </a:extLst>
              </a:tr>
              <a:tr h="149490">
                <a:tc>
                  <a:txBody>
                    <a:bodyPr/>
                    <a:lstStyle/>
                    <a:p>
                      <a:r>
                        <a:rPr lang="en-US" sz="1200"/>
                        <a:t>8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4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6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5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43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43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43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9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3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9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8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5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50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8214697"/>
                  </a:ext>
                </a:extLst>
              </a:tr>
              <a:tr h="529928">
                <a:tc>
                  <a:txBody>
                    <a:bodyPr/>
                    <a:lstStyle/>
                    <a:p>
                      <a:r>
                        <a:rPr lang="en-US" sz="1200" dirty="0"/>
                        <a:t>Householder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Both parents present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No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Nonfiler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Native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US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US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US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?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?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?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?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Same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South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California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Below limit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5383598"/>
                  </a:ext>
                </a:extLst>
              </a:tr>
              <a:tr h="166205">
                <a:tc>
                  <a:txBody>
                    <a:bodyPr/>
                    <a:lstStyle/>
                    <a:p>
                      <a:r>
                        <a:rPr lang="en-US" sz="1200" dirty="0"/>
                        <a:t>79470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40875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1684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78671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185669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185666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166968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168233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104696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104696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104696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104696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86864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5056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1849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196501</a:t>
                      </a:r>
                    </a:p>
                  </a:txBody>
                  <a:tcPr marL="20525" marR="20525" marT="10263" marB="1026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05403307"/>
                  </a:ext>
                </a:extLst>
              </a:tr>
            </a:tbl>
          </a:graphicData>
        </a:graphic>
      </p:graphicFrame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3A095C4-9EB4-5435-39BF-0B06710AF84F}"/>
              </a:ext>
            </a:extLst>
          </p:cNvPr>
          <p:cNvSpPr txBox="1">
            <a:spLocks/>
          </p:cNvSpPr>
          <p:nvPr/>
        </p:nvSpPr>
        <p:spPr>
          <a:xfrm>
            <a:off x="214007" y="1301164"/>
            <a:ext cx="2334639" cy="328613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Categorical columns </a:t>
            </a:r>
          </a:p>
        </p:txBody>
      </p:sp>
    </p:spTree>
    <p:extLst>
      <p:ext uri="{BB962C8B-B14F-4D97-AF65-F5344CB8AC3E}">
        <p14:creationId xmlns:p14="http://schemas.microsoft.com/office/powerpoint/2010/main" val="42402087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808588-DF3D-C810-D69F-8D3B0A2DEF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65232B8-7F76-125B-C9EB-9611D144CD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D5FA715-F3E5-8E2B-A715-6B478624DD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en-US" sz="2800" dirty="0"/>
              <a:t>GRAPHS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49428CE-64EA-C367-F16E-444F76ABB9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848" y="682760"/>
            <a:ext cx="6570528" cy="2965635"/>
          </a:xfrm>
          <a:prstGeom prst="rect">
            <a:avLst/>
          </a:prstGeom>
        </p:spPr>
      </p:pic>
      <p:pic>
        <p:nvPicPr>
          <p:cNvPr id="10" name="Picture 9" descr="A screen shot of a graph&#10;&#10;AI-generated content may be incorrect.">
            <a:extLst>
              <a:ext uri="{FF2B5EF4-FFF2-40B4-BE49-F238E27FC236}">
                <a16:creationId xmlns:a16="http://schemas.microsoft.com/office/drawing/2014/main" id="{AF5FCC9B-865A-C0B8-04BF-50B66E02DEE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959" y="3209605"/>
            <a:ext cx="6340306" cy="2861723"/>
          </a:xfrm>
          <a:prstGeom prst="rect">
            <a:avLst/>
          </a:prstGeom>
        </p:spPr>
      </p:pic>
      <p:pic>
        <p:nvPicPr>
          <p:cNvPr id="12" name="Picture 11" descr="A graph with blue lines&#10;&#10;AI-generated content may be incorrect.">
            <a:extLst>
              <a:ext uri="{FF2B5EF4-FFF2-40B4-BE49-F238E27FC236}">
                <a16:creationId xmlns:a16="http://schemas.microsoft.com/office/drawing/2014/main" id="{701A32FB-F07D-3FCA-08CA-89F0BAD9AD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7184" y="887302"/>
            <a:ext cx="5103273" cy="3393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9910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9F8B2A-55F6-9B7C-FBF9-06F0260A97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F81CBA2-E6E8-83C1-5518-176832C137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7C27B6B-B1DF-647D-BB67-75D56DA134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en-US" sz="2800" dirty="0"/>
              <a:t>GRAPHS </a:t>
            </a:r>
          </a:p>
        </p:txBody>
      </p:sp>
      <p:pic>
        <p:nvPicPr>
          <p:cNvPr id="3" name="Picture 2" descr="A graph with text on it&#10;&#10;AI-generated content may be incorrect.">
            <a:extLst>
              <a:ext uri="{FF2B5EF4-FFF2-40B4-BE49-F238E27FC236}">
                <a16:creationId xmlns:a16="http://schemas.microsoft.com/office/drawing/2014/main" id="{805DF319-D5F3-CE1E-0209-233D966F1D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468" y="554037"/>
            <a:ext cx="6932055" cy="3657914"/>
          </a:xfrm>
          <a:prstGeom prst="rect">
            <a:avLst/>
          </a:prstGeom>
        </p:spPr>
      </p:pic>
      <p:pic>
        <p:nvPicPr>
          <p:cNvPr id="7" name="Picture 6" descr="A graph with blue and purple squares">
            <a:extLst>
              <a:ext uri="{FF2B5EF4-FFF2-40B4-BE49-F238E27FC236}">
                <a16:creationId xmlns:a16="http://schemas.microsoft.com/office/drawing/2014/main" id="{DA6B46DF-52AF-99A9-A8CF-9AA070B962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468" y="3813242"/>
            <a:ext cx="7101915" cy="2531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0653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006804-D643-BCB6-B80A-0CA5B364FC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8AFF610-81E7-10CF-43ED-F6016310E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4BE825B-1690-A54F-7D04-AEDE2D469D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en-US" sz="2800" dirty="0"/>
              <a:t>GRAPHS </a:t>
            </a:r>
          </a:p>
        </p:txBody>
      </p:sp>
      <p:pic>
        <p:nvPicPr>
          <p:cNvPr id="4" name="Picture 3" descr="A graph with a blue rectangle&#10;&#10;AI-generated content may be incorrect.">
            <a:extLst>
              <a:ext uri="{FF2B5EF4-FFF2-40B4-BE49-F238E27FC236}">
                <a16:creationId xmlns:a16="http://schemas.microsoft.com/office/drawing/2014/main" id="{2257AB03-6911-F4AA-ADB0-71DBA8C07E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887" y="652829"/>
            <a:ext cx="6449734" cy="2911114"/>
          </a:xfrm>
          <a:prstGeom prst="rect">
            <a:avLst/>
          </a:prstGeom>
        </p:spPr>
      </p:pic>
      <p:pic>
        <p:nvPicPr>
          <p:cNvPr id="8" name="Picture 7" descr="A graph with a blue line&#10;&#10;AI-generated content may be incorrect.">
            <a:extLst>
              <a:ext uri="{FF2B5EF4-FFF2-40B4-BE49-F238E27FC236}">
                <a16:creationId xmlns:a16="http://schemas.microsoft.com/office/drawing/2014/main" id="{ABB4F7A7-F4E0-21B5-3BA1-B596085C81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888" y="3185383"/>
            <a:ext cx="6949692" cy="2964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9479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FFE2BB-C512-911F-B8E0-50CFDFF444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8E2B126-B9C6-2EED-F372-B5B356315C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AC7F997-18F6-888F-CB10-D0353ECFDF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en-US" sz="2800" dirty="0"/>
              <a:t> DATA CLEANING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0466B12-5F8B-6F1A-67F8-3E35D82259F8}"/>
              </a:ext>
            </a:extLst>
          </p:cNvPr>
          <p:cNvSpPr txBox="1">
            <a:spLocks/>
          </p:cNvSpPr>
          <p:nvPr/>
        </p:nvSpPr>
        <p:spPr>
          <a:xfrm>
            <a:off x="262647" y="882875"/>
            <a:ext cx="10680970" cy="4866172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Dropping unnecessary columns :</a:t>
            </a:r>
          </a:p>
          <a:p>
            <a:pPr marL="742950" lvl="2" indent="-285750"/>
            <a:r>
              <a:rPr lang="en-US" dirty="0"/>
              <a:t>ID</a:t>
            </a:r>
          </a:p>
          <a:p>
            <a:pPr marL="742950" lvl="2" indent="-285750"/>
            <a:r>
              <a:rPr lang="en-US" dirty="0" err="1"/>
              <a:t>importance_of_record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Remove duplicates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Remove white spaces from categorical columns and show unique values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Fix ever and never in column </a:t>
            </a:r>
            <a:r>
              <a:rPr lang="en-US" dirty="0" err="1"/>
              <a:t>household_stat</a:t>
            </a:r>
            <a:r>
              <a:rPr lang="en-US" dirty="0"/>
              <a:t> : </a:t>
            </a:r>
          </a:p>
          <a:p>
            <a:r>
              <a:rPr lang="en-US" dirty="0"/>
              <a:t>	</a:t>
            </a:r>
            <a:r>
              <a:rPr lang="en-US" dirty="0" err="1"/>
              <a:t>household_stat</a:t>
            </a:r>
            <a:r>
              <a:rPr lang="en-US" dirty="0"/>
              <a:t>=&gt; Child 18+ never </a:t>
            </a:r>
            <a:r>
              <a:rPr lang="en-US" dirty="0" err="1"/>
              <a:t>marr</a:t>
            </a:r>
            <a:r>
              <a:rPr lang="en-US" dirty="0"/>
              <a:t> Not in a subfamily + Child 18+ ever </a:t>
            </a:r>
            <a:r>
              <a:rPr lang="en-US" dirty="0" err="1"/>
              <a:t>marr</a:t>
            </a:r>
            <a:r>
              <a:rPr lang="en-US" dirty="0"/>
              <a:t> Not in a subfamily  	change ever to never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Rename NA with don't know in </a:t>
            </a:r>
            <a:r>
              <a:rPr lang="en-US" dirty="0" err="1"/>
              <a:t>is_Hispanic</a:t>
            </a:r>
            <a:r>
              <a:rPr lang="en-US" dirty="0"/>
              <a:t> thy have same meaning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Change ? to Unknown : for 7 columns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Data type mismatching not exists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787296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ech presentation">
      <a:dk1>
        <a:srgbClr val="000000"/>
      </a:dk1>
      <a:lt1>
        <a:srgbClr val="FFFFFF"/>
      </a:lt1>
      <a:dk2>
        <a:srgbClr val="435369"/>
      </a:dk2>
      <a:lt2>
        <a:srgbClr val="E8E8E8"/>
      </a:lt2>
      <a:accent1>
        <a:srgbClr val="A53F51"/>
      </a:accent1>
      <a:accent2>
        <a:srgbClr val="E89756"/>
      </a:accent2>
      <a:accent3>
        <a:srgbClr val="2F3342"/>
      </a:accent3>
      <a:accent4>
        <a:srgbClr val="2B2052"/>
      </a:accent4>
      <a:accent5>
        <a:srgbClr val="00023A"/>
      </a:accent5>
      <a:accent6>
        <a:srgbClr val="7E7E7E"/>
      </a:accent6>
      <a:hlink>
        <a:srgbClr val="467886"/>
      </a:hlink>
      <a:folHlink>
        <a:srgbClr val="96607D"/>
      </a:folHlink>
    </a:clrScheme>
    <a:fontScheme name="Custom 99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55661986_wac_CP_V19" id="{030227AD-26D8-46F7-B412-6532AF4DDFEA}" vid="{787E6F9C-FC70-455D-8D81-5DEDA8A08F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5C2645A-E767-4D7E-984D-234E531E455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0F048343-1EA9-44C3-883E-652FAAF0713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F2A2379-DD35-4769-BFD6-4857D72F8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{E49F5A97-D102-449E-82A2-46B7EB288560}TFb73f27a7-0404-48d9-96f8-0ca8d35477ecb8e31239_win32-b557d689d35e</Template>
  <TotalTime>1733</TotalTime>
  <Words>1355</Words>
  <Application>Microsoft Office PowerPoint</Application>
  <PresentationFormat>Widescreen</PresentationFormat>
  <Paragraphs>435</Paragraphs>
  <Slides>23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1" baseType="lpstr">
      <vt:lpstr>Aptos</vt:lpstr>
      <vt:lpstr>Aptos Narrow</vt:lpstr>
      <vt:lpstr>Arial</vt:lpstr>
      <vt:lpstr>Calibri</vt:lpstr>
      <vt:lpstr>Calibri Light</vt:lpstr>
      <vt:lpstr>Consolas</vt:lpstr>
      <vt:lpstr>Wingdings</vt:lpstr>
      <vt:lpstr>Custom</vt:lpstr>
      <vt:lpstr> U.S Income for 20th century</vt:lpstr>
      <vt:lpstr>AGENDA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abdelrahman wasseem</dc:creator>
  <cp:lastModifiedBy>abdelrahman wasseem</cp:lastModifiedBy>
  <cp:revision>8</cp:revision>
  <dcterms:created xsi:type="dcterms:W3CDTF">2025-05-31T11:22:24Z</dcterms:created>
  <dcterms:modified xsi:type="dcterms:W3CDTF">2025-06-16T12:03:14Z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